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65" r:id="rId2"/>
    <p:sldId id="508" r:id="rId3"/>
    <p:sldId id="420" r:id="rId4"/>
    <p:sldId id="550" r:id="rId5"/>
    <p:sldId id="551" r:id="rId6"/>
    <p:sldId id="552" r:id="rId7"/>
    <p:sldId id="553" r:id="rId8"/>
    <p:sldId id="554" r:id="rId9"/>
    <p:sldId id="555" r:id="rId10"/>
    <p:sldId id="534" r:id="rId11"/>
    <p:sldId id="430" r:id="rId12"/>
    <p:sldId id="556" r:id="rId13"/>
    <p:sldId id="433" r:id="rId14"/>
    <p:sldId id="432" r:id="rId15"/>
    <p:sldId id="560" r:id="rId16"/>
    <p:sldId id="558" r:id="rId17"/>
    <p:sldId id="561" r:id="rId18"/>
    <p:sldId id="504" r:id="rId1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7212E"/>
    <a:srgbClr val="EC2736"/>
    <a:srgbClr val="0D0D0D"/>
    <a:srgbClr val="404040"/>
    <a:srgbClr val="9C392F"/>
    <a:srgbClr val="B53316"/>
    <a:srgbClr val="C1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0252" autoAdjust="0"/>
  </p:normalViewPr>
  <p:slideViewPr>
    <p:cSldViewPr snapToObjects="1">
      <p:cViewPr varScale="1">
        <p:scale>
          <a:sx n="120" d="100"/>
          <a:sy n="120" d="100"/>
        </p:scale>
        <p:origin x="144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8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E68FD-DD3E-43FB-9790-F95F5519D37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557FBDE-D909-4C8E-B1AD-CC1F11F16D3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Risk vs Benefit</a:t>
          </a:r>
        </a:p>
      </dgm:t>
    </dgm:pt>
    <dgm:pt modelId="{AE389841-C3DD-41AB-BF55-FA0C52129D0E}" type="parTrans" cxnId="{4761977B-195F-40CE-89D7-3900F540DF09}">
      <dgm:prSet/>
      <dgm:spPr/>
      <dgm:t>
        <a:bodyPr/>
        <a:lstStyle/>
        <a:p>
          <a:endParaRPr lang="en-US"/>
        </a:p>
      </dgm:t>
    </dgm:pt>
    <dgm:pt modelId="{BE9FE611-6939-4465-AE5F-A2B20A10C16B}" type="sibTrans" cxnId="{4761977B-195F-40CE-89D7-3900F540DF09}">
      <dgm:prSet/>
      <dgm:spPr/>
      <dgm:t>
        <a:bodyPr/>
        <a:lstStyle/>
        <a:p>
          <a:endParaRPr lang="en-US"/>
        </a:p>
      </dgm:t>
    </dgm:pt>
    <dgm:pt modelId="{30160BD0-CFE2-4427-9262-80D83D2E038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Situational Awareness</a:t>
          </a:r>
        </a:p>
      </dgm:t>
    </dgm:pt>
    <dgm:pt modelId="{C199F4FB-89AF-4100-810E-A32BC019CE34}" type="parTrans" cxnId="{71C84B4A-D4C1-4209-81A6-037AACE6EA70}">
      <dgm:prSet/>
      <dgm:spPr/>
      <dgm:t>
        <a:bodyPr/>
        <a:lstStyle/>
        <a:p>
          <a:endParaRPr lang="en-US"/>
        </a:p>
      </dgm:t>
    </dgm:pt>
    <dgm:pt modelId="{193A9FC9-4175-45EA-9653-5966AF6D5485}" type="sibTrans" cxnId="{71C84B4A-D4C1-4209-81A6-037AACE6EA70}">
      <dgm:prSet/>
      <dgm:spPr/>
      <dgm:t>
        <a:bodyPr/>
        <a:lstStyle/>
        <a:p>
          <a:endParaRPr lang="en-US"/>
        </a:p>
      </dgm:t>
    </dgm:pt>
    <dgm:pt modelId="{72A2DAF5-6AA7-44D1-829C-4CE54576353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Technical Competency</a:t>
          </a:r>
        </a:p>
      </dgm:t>
    </dgm:pt>
    <dgm:pt modelId="{C42344E1-C4CD-45D0-B509-6B29E9DDD237}" type="parTrans" cxnId="{EFAD37C1-DFB5-44AF-93FB-3D4C849B9F76}">
      <dgm:prSet/>
      <dgm:spPr/>
      <dgm:t>
        <a:bodyPr/>
        <a:lstStyle/>
        <a:p>
          <a:endParaRPr lang="en-US"/>
        </a:p>
      </dgm:t>
    </dgm:pt>
    <dgm:pt modelId="{DE45E5EB-2B21-43ED-896F-F19D46E03267}" type="sibTrans" cxnId="{EFAD37C1-DFB5-44AF-93FB-3D4C849B9F76}">
      <dgm:prSet/>
      <dgm:spPr/>
      <dgm:t>
        <a:bodyPr/>
        <a:lstStyle/>
        <a:p>
          <a:endParaRPr lang="en-US"/>
        </a:p>
      </dgm:t>
    </dgm:pt>
    <dgm:pt modelId="{2637339F-21A8-488F-81D0-BA7B6C4D6A83}">
      <dgm:prSet/>
      <dgm:spPr>
        <a:solidFill>
          <a:srgbClr val="92D050"/>
        </a:solidFill>
      </dgm:spPr>
      <dgm:t>
        <a:bodyPr/>
        <a:lstStyle/>
        <a:p>
          <a:r>
            <a:rPr lang="en-US"/>
            <a:t>Mental &amp; Physical Fitness</a:t>
          </a:r>
        </a:p>
      </dgm:t>
    </dgm:pt>
    <dgm:pt modelId="{21255986-959E-429A-AC75-D9D8129144D8}" type="parTrans" cxnId="{3256C633-E1DB-41C8-9CC2-5D1793E15602}">
      <dgm:prSet/>
      <dgm:spPr/>
      <dgm:t>
        <a:bodyPr/>
        <a:lstStyle/>
        <a:p>
          <a:endParaRPr lang="en-US"/>
        </a:p>
      </dgm:t>
    </dgm:pt>
    <dgm:pt modelId="{79588807-A9AE-403C-8C42-B010048D3385}" type="sibTrans" cxnId="{3256C633-E1DB-41C8-9CC2-5D1793E15602}">
      <dgm:prSet/>
      <dgm:spPr/>
      <dgm:t>
        <a:bodyPr/>
        <a:lstStyle/>
        <a:p>
          <a:endParaRPr lang="en-US"/>
        </a:p>
      </dgm:t>
    </dgm:pt>
    <dgm:pt modelId="{3AA5FD94-4FA6-46B1-938B-A5D81EC42958}" type="pres">
      <dgm:prSet presAssocID="{EBEE68FD-DD3E-43FB-9790-F95F5519D375}" presName="Name0" presStyleCnt="0">
        <dgm:presLayoutVars>
          <dgm:dir/>
          <dgm:animLvl val="lvl"/>
          <dgm:resizeHandles val="exact"/>
        </dgm:presLayoutVars>
      </dgm:prSet>
      <dgm:spPr/>
    </dgm:pt>
    <dgm:pt modelId="{D6206332-5532-4F59-8D45-869FB62553FF}" type="pres">
      <dgm:prSet presAssocID="{B557FBDE-D909-4C8E-B1AD-CC1F11F16D32}" presName="Name8" presStyleCnt="0"/>
      <dgm:spPr/>
    </dgm:pt>
    <dgm:pt modelId="{0B215C44-18C6-4F92-8153-ACCF0A3A7E59}" type="pres">
      <dgm:prSet presAssocID="{B557FBDE-D909-4C8E-B1AD-CC1F11F16D3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7905F-AF7E-4B92-A52E-310E1F0A8BC5}" type="pres">
      <dgm:prSet presAssocID="{B557FBDE-D909-4C8E-B1AD-CC1F11F16D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5D4C7-98D9-4B2B-910F-9E1C4D7C343B}" type="pres">
      <dgm:prSet presAssocID="{30160BD0-CFE2-4427-9262-80D83D2E0385}" presName="Name8" presStyleCnt="0"/>
      <dgm:spPr/>
    </dgm:pt>
    <dgm:pt modelId="{EB0E138B-3BC9-4C75-A6C2-E2D5D6202538}" type="pres">
      <dgm:prSet presAssocID="{30160BD0-CFE2-4427-9262-80D83D2E0385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0B7B2-89E9-4E26-9CF5-1EEE15D568D6}" type="pres">
      <dgm:prSet presAssocID="{30160BD0-CFE2-4427-9262-80D83D2E03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34B85-A5C7-47F3-A7BD-F9BE32C17BE7}" type="pres">
      <dgm:prSet presAssocID="{72A2DAF5-6AA7-44D1-829C-4CE54576353F}" presName="Name8" presStyleCnt="0"/>
      <dgm:spPr/>
    </dgm:pt>
    <dgm:pt modelId="{5E884145-D1F9-4279-833C-1875CFDD20CA}" type="pres">
      <dgm:prSet presAssocID="{72A2DAF5-6AA7-44D1-829C-4CE54576353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FA7AF-B5FF-4BE4-B241-17D19D36CDF0}" type="pres">
      <dgm:prSet presAssocID="{72A2DAF5-6AA7-44D1-829C-4CE5457635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C9B4A-A6DA-4671-8294-486011AFD01D}" type="pres">
      <dgm:prSet presAssocID="{2637339F-21A8-488F-81D0-BA7B6C4D6A83}" presName="Name8" presStyleCnt="0"/>
      <dgm:spPr/>
    </dgm:pt>
    <dgm:pt modelId="{7567AA16-84C7-488D-A702-308065F86193}" type="pres">
      <dgm:prSet presAssocID="{2637339F-21A8-488F-81D0-BA7B6C4D6A8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06381-F9F3-4D82-9B61-563DBAAD37DC}" type="pres">
      <dgm:prSet presAssocID="{2637339F-21A8-488F-81D0-BA7B6C4D6A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AF1CD-8594-4A0A-B3A1-A5F706528B5A}" type="presOf" srcId="{72A2DAF5-6AA7-44D1-829C-4CE54576353F}" destId="{DC2FA7AF-B5FF-4BE4-B241-17D19D36CDF0}" srcOrd="1" destOrd="0" presId="urn:microsoft.com/office/officeart/2005/8/layout/pyramid1"/>
    <dgm:cxn modelId="{23068D48-9CF6-4A23-94EF-0EC1448FBD03}" type="presOf" srcId="{2637339F-21A8-488F-81D0-BA7B6C4D6A83}" destId="{ADA06381-F9F3-4D82-9B61-563DBAAD37DC}" srcOrd="1" destOrd="0" presId="urn:microsoft.com/office/officeart/2005/8/layout/pyramid1"/>
    <dgm:cxn modelId="{C5214A34-5730-4F53-90CF-81F5393E4BB9}" type="presOf" srcId="{EBEE68FD-DD3E-43FB-9790-F95F5519D375}" destId="{3AA5FD94-4FA6-46B1-938B-A5D81EC42958}" srcOrd="0" destOrd="0" presId="urn:microsoft.com/office/officeart/2005/8/layout/pyramid1"/>
    <dgm:cxn modelId="{47D83AAF-BDAD-401C-940C-007227CCDB94}" type="presOf" srcId="{B557FBDE-D909-4C8E-B1AD-CC1F11F16D32}" destId="{0B215C44-18C6-4F92-8153-ACCF0A3A7E59}" srcOrd="0" destOrd="0" presId="urn:microsoft.com/office/officeart/2005/8/layout/pyramid1"/>
    <dgm:cxn modelId="{8379D133-9E71-4843-B063-1E919165D41A}" type="presOf" srcId="{30160BD0-CFE2-4427-9262-80D83D2E0385}" destId="{EB0E138B-3BC9-4C75-A6C2-E2D5D6202538}" srcOrd="0" destOrd="0" presId="urn:microsoft.com/office/officeart/2005/8/layout/pyramid1"/>
    <dgm:cxn modelId="{865C9070-529D-4733-8E5B-8C9CC88E2279}" type="presOf" srcId="{30160BD0-CFE2-4427-9262-80D83D2E0385}" destId="{1190B7B2-89E9-4E26-9CF5-1EEE15D568D6}" srcOrd="1" destOrd="0" presId="urn:microsoft.com/office/officeart/2005/8/layout/pyramid1"/>
    <dgm:cxn modelId="{EFAD37C1-DFB5-44AF-93FB-3D4C849B9F76}" srcId="{EBEE68FD-DD3E-43FB-9790-F95F5519D375}" destId="{72A2DAF5-6AA7-44D1-829C-4CE54576353F}" srcOrd="2" destOrd="0" parTransId="{C42344E1-C4CD-45D0-B509-6B29E9DDD237}" sibTransId="{DE45E5EB-2B21-43ED-896F-F19D46E03267}"/>
    <dgm:cxn modelId="{AB0761E3-6440-489C-9404-3238EC052F9B}" type="presOf" srcId="{B557FBDE-D909-4C8E-B1AD-CC1F11F16D32}" destId="{8AF7905F-AF7E-4B92-A52E-310E1F0A8BC5}" srcOrd="1" destOrd="0" presId="urn:microsoft.com/office/officeart/2005/8/layout/pyramid1"/>
    <dgm:cxn modelId="{4761977B-195F-40CE-89D7-3900F540DF09}" srcId="{EBEE68FD-DD3E-43FB-9790-F95F5519D375}" destId="{B557FBDE-D909-4C8E-B1AD-CC1F11F16D32}" srcOrd="0" destOrd="0" parTransId="{AE389841-C3DD-41AB-BF55-FA0C52129D0E}" sibTransId="{BE9FE611-6939-4465-AE5F-A2B20A10C16B}"/>
    <dgm:cxn modelId="{4724F4D2-36CD-48C6-8FB5-D8A3904011CF}" type="presOf" srcId="{2637339F-21A8-488F-81D0-BA7B6C4D6A83}" destId="{7567AA16-84C7-488D-A702-308065F86193}" srcOrd="0" destOrd="0" presId="urn:microsoft.com/office/officeart/2005/8/layout/pyramid1"/>
    <dgm:cxn modelId="{3256C633-E1DB-41C8-9CC2-5D1793E15602}" srcId="{EBEE68FD-DD3E-43FB-9790-F95F5519D375}" destId="{2637339F-21A8-488F-81D0-BA7B6C4D6A83}" srcOrd="3" destOrd="0" parTransId="{21255986-959E-429A-AC75-D9D8129144D8}" sibTransId="{79588807-A9AE-403C-8C42-B010048D3385}"/>
    <dgm:cxn modelId="{71C84B4A-D4C1-4209-81A6-037AACE6EA70}" srcId="{EBEE68FD-DD3E-43FB-9790-F95F5519D375}" destId="{30160BD0-CFE2-4427-9262-80D83D2E0385}" srcOrd="1" destOrd="0" parTransId="{C199F4FB-89AF-4100-810E-A32BC019CE34}" sibTransId="{193A9FC9-4175-45EA-9653-5966AF6D5485}"/>
    <dgm:cxn modelId="{39D4656C-3A8E-4DA8-A7A4-307C4CAFDE47}" type="presOf" srcId="{72A2DAF5-6AA7-44D1-829C-4CE54576353F}" destId="{5E884145-D1F9-4279-833C-1875CFDD20CA}" srcOrd="0" destOrd="0" presId="urn:microsoft.com/office/officeart/2005/8/layout/pyramid1"/>
    <dgm:cxn modelId="{5F1EF573-AA3E-4E78-898A-6A2341436395}" type="presParOf" srcId="{3AA5FD94-4FA6-46B1-938B-A5D81EC42958}" destId="{D6206332-5532-4F59-8D45-869FB62553FF}" srcOrd="0" destOrd="0" presId="urn:microsoft.com/office/officeart/2005/8/layout/pyramid1"/>
    <dgm:cxn modelId="{0C8A2CCF-0E28-4507-B39D-BB69BED1FB39}" type="presParOf" srcId="{D6206332-5532-4F59-8D45-869FB62553FF}" destId="{0B215C44-18C6-4F92-8153-ACCF0A3A7E59}" srcOrd="0" destOrd="0" presId="urn:microsoft.com/office/officeart/2005/8/layout/pyramid1"/>
    <dgm:cxn modelId="{777B1D06-2691-429C-8EE5-23E94C415DF2}" type="presParOf" srcId="{D6206332-5532-4F59-8D45-869FB62553FF}" destId="{8AF7905F-AF7E-4B92-A52E-310E1F0A8BC5}" srcOrd="1" destOrd="0" presId="urn:microsoft.com/office/officeart/2005/8/layout/pyramid1"/>
    <dgm:cxn modelId="{79DCB479-5169-49EE-A288-B402C7D120A6}" type="presParOf" srcId="{3AA5FD94-4FA6-46B1-938B-A5D81EC42958}" destId="{2815D4C7-98D9-4B2B-910F-9E1C4D7C343B}" srcOrd="1" destOrd="0" presId="urn:microsoft.com/office/officeart/2005/8/layout/pyramid1"/>
    <dgm:cxn modelId="{3FC04E4C-12A1-47DA-96D2-84DDEEE46CB2}" type="presParOf" srcId="{2815D4C7-98D9-4B2B-910F-9E1C4D7C343B}" destId="{EB0E138B-3BC9-4C75-A6C2-E2D5D6202538}" srcOrd="0" destOrd="0" presId="urn:microsoft.com/office/officeart/2005/8/layout/pyramid1"/>
    <dgm:cxn modelId="{E9977F11-5AA5-49AA-8239-DD04298A331E}" type="presParOf" srcId="{2815D4C7-98D9-4B2B-910F-9E1C4D7C343B}" destId="{1190B7B2-89E9-4E26-9CF5-1EEE15D568D6}" srcOrd="1" destOrd="0" presId="urn:microsoft.com/office/officeart/2005/8/layout/pyramid1"/>
    <dgm:cxn modelId="{B88BE317-FC1E-4935-AD93-13E78328755D}" type="presParOf" srcId="{3AA5FD94-4FA6-46B1-938B-A5D81EC42958}" destId="{81E34B85-A5C7-47F3-A7BD-F9BE32C17BE7}" srcOrd="2" destOrd="0" presId="urn:microsoft.com/office/officeart/2005/8/layout/pyramid1"/>
    <dgm:cxn modelId="{7E1D1309-F0F1-4859-8CEF-EFCAF28CA1F4}" type="presParOf" srcId="{81E34B85-A5C7-47F3-A7BD-F9BE32C17BE7}" destId="{5E884145-D1F9-4279-833C-1875CFDD20CA}" srcOrd="0" destOrd="0" presId="urn:microsoft.com/office/officeart/2005/8/layout/pyramid1"/>
    <dgm:cxn modelId="{FC0C37EC-8322-4560-99F9-7A387466F4C6}" type="presParOf" srcId="{81E34B85-A5C7-47F3-A7BD-F9BE32C17BE7}" destId="{DC2FA7AF-B5FF-4BE4-B241-17D19D36CDF0}" srcOrd="1" destOrd="0" presId="urn:microsoft.com/office/officeart/2005/8/layout/pyramid1"/>
    <dgm:cxn modelId="{FD59DC36-9D34-428A-B129-FB18B78D8555}" type="presParOf" srcId="{3AA5FD94-4FA6-46B1-938B-A5D81EC42958}" destId="{044C9B4A-A6DA-4671-8294-486011AFD01D}" srcOrd="3" destOrd="0" presId="urn:microsoft.com/office/officeart/2005/8/layout/pyramid1"/>
    <dgm:cxn modelId="{7C22FC56-2B99-489A-9508-4D96D23BC62E}" type="presParOf" srcId="{044C9B4A-A6DA-4671-8294-486011AFD01D}" destId="{7567AA16-84C7-488D-A702-308065F86193}" srcOrd="0" destOrd="0" presId="urn:microsoft.com/office/officeart/2005/8/layout/pyramid1"/>
    <dgm:cxn modelId="{AAF3CCD4-770D-42CD-A4AC-07F213937377}" type="presParOf" srcId="{044C9B4A-A6DA-4671-8294-486011AFD01D}" destId="{ADA06381-F9F3-4D82-9B61-563DBAAD37D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5C44-18C6-4F92-8153-ACCF0A3A7E59}">
      <dsp:nvSpPr>
        <dsp:cNvPr id="0" name=""/>
        <dsp:cNvSpPr/>
      </dsp:nvSpPr>
      <dsp:spPr>
        <a:xfrm>
          <a:off x="2228849" y="0"/>
          <a:ext cx="1485900" cy="1052512"/>
        </a:xfrm>
        <a:prstGeom prst="trapezoid">
          <a:avLst>
            <a:gd name="adj" fmla="val 70588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Risk vs Benefit</a:t>
          </a:r>
        </a:p>
      </dsp:txBody>
      <dsp:txXfrm>
        <a:off x="2228849" y="0"/>
        <a:ext cx="1485900" cy="1052512"/>
      </dsp:txXfrm>
    </dsp:sp>
    <dsp:sp modelId="{EB0E138B-3BC9-4C75-A6C2-E2D5D6202538}">
      <dsp:nvSpPr>
        <dsp:cNvPr id="0" name=""/>
        <dsp:cNvSpPr/>
      </dsp:nvSpPr>
      <dsp:spPr>
        <a:xfrm>
          <a:off x="1485900" y="1052512"/>
          <a:ext cx="2971800" cy="1052512"/>
        </a:xfrm>
        <a:prstGeom prst="trapezoid">
          <a:avLst>
            <a:gd name="adj" fmla="val 70588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Situational Awareness</a:t>
          </a:r>
        </a:p>
      </dsp:txBody>
      <dsp:txXfrm>
        <a:off x="2005965" y="1052512"/>
        <a:ext cx="1931670" cy="1052512"/>
      </dsp:txXfrm>
    </dsp:sp>
    <dsp:sp modelId="{5E884145-D1F9-4279-833C-1875CFDD20CA}">
      <dsp:nvSpPr>
        <dsp:cNvPr id="0" name=""/>
        <dsp:cNvSpPr/>
      </dsp:nvSpPr>
      <dsp:spPr>
        <a:xfrm>
          <a:off x="742949" y="2105025"/>
          <a:ext cx="4457700" cy="1052512"/>
        </a:xfrm>
        <a:prstGeom prst="trapezoid">
          <a:avLst>
            <a:gd name="adj" fmla="val 70588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Technical Competency</a:t>
          </a:r>
        </a:p>
      </dsp:txBody>
      <dsp:txXfrm>
        <a:off x="1523047" y="2105025"/>
        <a:ext cx="2897505" cy="1052512"/>
      </dsp:txXfrm>
    </dsp:sp>
    <dsp:sp modelId="{7567AA16-84C7-488D-A702-308065F86193}">
      <dsp:nvSpPr>
        <dsp:cNvPr id="0" name=""/>
        <dsp:cNvSpPr/>
      </dsp:nvSpPr>
      <dsp:spPr>
        <a:xfrm>
          <a:off x="0" y="3157537"/>
          <a:ext cx="5943600" cy="1052512"/>
        </a:xfrm>
        <a:prstGeom prst="trapezoid">
          <a:avLst>
            <a:gd name="adj" fmla="val 70588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Mental &amp; Physical Fitness</a:t>
          </a:r>
        </a:p>
      </dsp:txBody>
      <dsp:txXfrm>
        <a:off x="1040129" y="3157537"/>
        <a:ext cx="3863340" cy="1052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61879-39D0-4901-834E-13AED655690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3CB3-73EA-47CF-B9E7-03EED797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4.38202" units="1/cm"/>
          <inkml:channelProperty channel="Y" name="resolution" value="20.48" units="1/cm"/>
          <inkml:channelProperty channel="T" name="resolution" value="1" units="1/dev"/>
        </inkml:channelProperties>
      </inkml:inkSource>
      <inkml:timestamp xml:id="ts0" timeString="2019-01-25T18:32:43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0 5371 0</inkml:trace>
  <inkml:trace contextRef="#ctx0" brushRef="#br0" timeOffset="1562.5818">0 5371 0</inkml:trace>
  <inkml:trace contextRef="#ctx0" brushRef="#br0" timeOffset="10266.1642">0 5371 0</inkml:trace>
  <inkml:trace contextRef="#ctx0" brushRef="#br0" timeOffset="12828.7961">0 5371 0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077FF0-F1B5-1149-AED9-9289F0FEABBD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CE5A77-6174-5E43-8915-F5803BE8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9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40B7-3D82-AE44-827D-D487613BE806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4684-D88B-594A-A985-151C3F2DA9FB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1333-3D08-BC4F-92F5-7C9112D913A5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065-3419-664A-B8A6-60698A7D1246}" type="datetime1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1AA5-79D5-C94A-834B-94D1039FF88B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8A95-7469-3A46-B37B-570537E4A05D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E4A8-F210-7C4A-BF38-AC93A811AC5A}" type="datetime1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452A-B203-8A41-BF68-C0B1E1CE92BA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AA55-C79F-2E4C-AA78-2BE4F00130B9}" type="datetime1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D413-D122-7443-B3B3-C4ED8E3DDBC8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67A3-0463-1B4F-B40B-FA0F7B29574E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E05C-F4DC-B04C-89DA-AB664CF8F384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DD14-77CA-D84F-97FD-FD29621F9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2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9" b="-120"/>
          <a:stretch/>
        </p:blipFill>
        <p:spPr>
          <a:xfrm>
            <a:off x="-76200" y="0"/>
            <a:ext cx="12268200" cy="689526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-76200" y="0"/>
            <a:ext cx="12268200" cy="6895266"/>
          </a:xfrm>
          <a:prstGeom prst="rect">
            <a:avLst/>
          </a:prstGeom>
          <a:solidFill>
            <a:schemeClr val="tx1">
              <a:lumMod val="95000"/>
              <a:lumOff val="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rgbClr val="EC2736"/>
              </a:buClr>
            </a:pPr>
            <a:endParaRPr lang="en-US" b="1" i="1" dirty="0">
              <a:solidFill>
                <a:srgbClr val="FF0000"/>
              </a:solidFill>
              <a:latin typeface="Swis721 WGL4 BT" panose="020B0704020202020204" pitchFamily="34" charset="0"/>
              <a:ea typeface="Gotham Book" charset="0"/>
              <a:cs typeface="Gotham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335288"/>
            <a:ext cx="723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Sleep Hygiene</a:t>
            </a:r>
            <a:endParaRPr lang="en-US" sz="4800" b="1" u="sng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Presented By</a:t>
            </a:r>
            <a:r>
              <a:rPr lang="en-US" sz="200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CPFR Peer Fitness Trainers</a:t>
            </a:r>
            <a:endParaRPr lang="en-US" sz="2000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October 2019</a:t>
            </a:r>
            <a:endParaRPr lang="en-US" sz="2000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837879" y="-3452627"/>
            <a:ext cx="153525" cy="982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5727100" y="-3774281"/>
            <a:ext cx="375085" cy="9829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794298"/>
            <a:ext cx="8717280" cy="796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3600" b="1" spc="-200" dirty="0">
                <a:solidFill>
                  <a:schemeClr val="bg2">
                    <a:lumMod val="90000"/>
                  </a:schemeClr>
                </a:solidFill>
                <a:latin typeface="Swis721 WGL4 BT" panose="020B0704020202020204" pitchFamily="34" charset="0"/>
                <a:ea typeface="Gotham Bold" charset="0"/>
                <a:cs typeface="Gotham Bold" charset="0"/>
              </a:rPr>
              <a:t>CENTRAL PIERCE FIRE &amp; RESCUE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5837880" y="-4107054"/>
            <a:ext cx="153525" cy="982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95" y="124506"/>
            <a:ext cx="2413407" cy="1793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33394"/>
            <a:ext cx="1211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EC2736"/>
              </a:buClr>
            </a:pPr>
            <a:r>
              <a:rPr lang="en-US" sz="2800" b="1" i="1" dirty="0">
                <a:solidFill>
                  <a:srgbClr val="FF0000"/>
                </a:solidFill>
                <a:latin typeface="Swis721 WGL4 BT" panose="020B0704020202020204" pitchFamily="34" charset="0"/>
                <a:ea typeface="Gotham Book" charset="0"/>
                <a:cs typeface="Gotham Book" charset="0"/>
              </a:rPr>
              <a:t>Effectively respond, continuously improve, compassionately serve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0" y="19335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1924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92956" y="914400"/>
            <a:ext cx="9804182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4000" b="1" dirty="0"/>
          </a:p>
          <a:p>
            <a:r>
              <a:rPr lang="en-US" sz="3200" dirty="0" smtClean="0"/>
              <a:t>Sleep duration impacts Insulin Sensitivity</a:t>
            </a:r>
          </a:p>
          <a:p>
            <a:pPr lvl="1"/>
            <a:r>
              <a:rPr lang="en-US" sz="2800" dirty="0" smtClean="0"/>
              <a:t>Cells release less insulin keeps Glucose elevated</a:t>
            </a:r>
          </a:p>
          <a:p>
            <a:pPr lvl="1"/>
            <a:r>
              <a:rPr lang="en-US" sz="2800" dirty="0" smtClean="0"/>
              <a:t>Fat and muscle cells don’t absorb Glucose=elevated levels</a:t>
            </a:r>
          </a:p>
          <a:p>
            <a:r>
              <a:rPr lang="en-US" sz="3200" dirty="0" smtClean="0"/>
              <a:t>2X </a:t>
            </a:r>
            <a:r>
              <a:rPr lang="en-US" sz="3200" dirty="0"/>
              <a:t>risk of developing type 2 </a:t>
            </a:r>
            <a:r>
              <a:rPr lang="en-US" sz="3200" dirty="0" smtClean="0"/>
              <a:t>diabetes</a:t>
            </a:r>
          </a:p>
          <a:p>
            <a:r>
              <a:rPr lang="en-US" sz="3200" dirty="0" smtClean="0"/>
              <a:t>Chronic state of flight/fight = excess Cortisol</a:t>
            </a:r>
          </a:p>
          <a:p>
            <a:pPr lvl="1"/>
            <a:r>
              <a:rPr lang="en-US" sz="2800" dirty="0" smtClean="0"/>
              <a:t>Leads to increase in visceral abdominal fat </a:t>
            </a:r>
          </a:p>
          <a:p>
            <a:r>
              <a:rPr lang="en-US" sz="3200" dirty="0" smtClean="0"/>
              <a:t>Leptin/Ghrelin altered= crave fatty and high Carb. foods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pPr marL="0" indent="0" algn="ctr">
              <a:buNone/>
            </a:pPr>
            <a:endParaRPr lang="en-US" altLang="en-US" sz="3000" dirty="0">
              <a:latin typeface="+mj-lt"/>
            </a:endParaRP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19059" y="119992"/>
            <a:ext cx="9978079" cy="6565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Obesity/Diabetes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62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304799"/>
            <a:ext cx="10134600" cy="1219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  </a:t>
            </a:r>
            <a:r>
              <a:rPr lang="en-US" sz="4000" dirty="0" smtClean="0"/>
              <a:t>Well Rested vs. Sleep Deprived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3048000" y="2828836"/>
            <a:ext cx="289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Well Rested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Body </a:t>
            </a:r>
            <a:r>
              <a:rPr lang="en-US" sz="2000" dirty="0"/>
              <a:t>has hormones all in balance.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Decreased ghrelin/increased leptin hormone is released to brain to suppress appetite.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Cortisol levels normalized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2854054"/>
            <a:ext cx="274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Sleep Deprived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Increased </a:t>
            </a:r>
            <a:r>
              <a:rPr lang="en-US" sz="2000" dirty="0" smtClean="0"/>
              <a:t>ghrelin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Cortisol levels increased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Leptin levels are decreased (signals famine) </a:t>
            </a:r>
          </a:p>
        </p:txBody>
      </p:sp>
    </p:spTree>
    <p:extLst>
      <p:ext uri="{BB962C8B-B14F-4D97-AF65-F5344CB8AC3E}">
        <p14:creationId xmlns:p14="http://schemas.microsoft.com/office/powerpoint/2010/main" val="34135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57400" y="685799"/>
            <a:ext cx="10058400" cy="8396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000" smtClean="0">
                <a:solidFill>
                  <a:srgbClr val="000000"/>
                </a:solidFill>
                <a:latin typeface="Calibri" panose="020F0502020204030204" pitchFamily="34" charset="0"/>
              </a:rPr>
              <a:t>Apnea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981200"/>
            <a:ext cx="10287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40% of FF suffer from a sleep disorder (Screening 6933 FF’s)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80% did not know they had a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associated </a:t>
            </a:r>
            <a:r>
              <a:rPr lang="en-US" sz="2400" dirty="0"/>
              <a:t>with obesity, </a:t>
            </a:r>
            <a:r>
              <a:rPr lang="en-US" sz="2400" dirty="0" err="1"/>
              <a:t>htn</a:t>
            </a:r>
            <a:r>
              <a:rPr lang="en-US" sz="2400" dirty="0"/>
              <a:t>, diabetes and heart disease.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-6x risk of MVA (</a:t>
            </a:r>
            <a:r>
              <a:rPr lang="en-US" sz="2400" dirty="0" smtClean="0"/>
              <a:t>commercial </a:t>
            </a:r>
            <a:r>
              <a:rPr lang="en-US" sz="2400" dirty="0"/>
              <a:t>operators are screened for the disorder) </a:t>
            </a:r>
          </a:p>
          <a:p>
            <a:r>
              <a:rPr lang="en-US" sz="20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/>
            <a:r>
              <a:rPr lang="en-US" sz="2800" dirty="0" smtClean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886200" y="3781693"/>
            <a:ext cx="56578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0800" y="599661"/>
            <a:ext cx="9978079" cy="6096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Immunity Compromise</a:t>
            </a:r>
            <a:br>
              <a:rPr lang="en-US" dirty="0" smtClean="0"/>
            </a:br>
            <a:r>
              <a:rPr lang="en-US" dirty="0" smtClean="0"/>
              <a:t>Cancer/Testosterone</a:t>
            </a:r>
            <a:endParaRPr lang="en-US" sz="3300" dirty="0"/>
          </a:p>
        </p:txBody>
      </p:sp>
      <p:sp>
        <p:nvSpPr>
          <p:cNvPr id="3" name="Rectangle 2"/>
          <p:cNvSpPr/>
          <p:nvPr/>
        </p:nvSpPr>
        <p:spPr>
          <a:xfrm>
            <a:off x="2209800" y="2209800"/>
            <a:ext cx="982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increased risk of 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</a:t>
            </a:r>
            <a:r>
              <a:rPr lang="en-US" sz="2400" dirty="0"/>
              <a:t>inflammation leads to increased cardiovascular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</a:t>
            </a:r>
            <a:r>
              <a:rPr lang="en-US" sz="2400" dirty="0"/>
              <a:t>risk of various cancers (sleep deprivation vs disrupted circadian rhythm?) 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50% increase prostate and colorectal cancer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Beta cells (killer cells) drops by 70% with &lt;4-5 hrs. of sleep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40% increase in all cancers &lt;6hrs. of sleep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decreased </a:t>
            </a:r>
            <a:r>
              <a:rPr lang="en-US" sz="2400" dirty="0"/>
              <a:t>testosterone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9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1140" y="1828800"/>
            <a:ext cx="99924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Variable management: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number </a:t>
            </a:r>
            <a:r>
              <a:rPr lang="en-US" sz="2400" dirty="0"/>
              <a:t>of calls in a specific night at Station XYZ (can we control this?)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overall </a:t>
            </a:r>
            <a:r>
              <a:rPr lang="en-US" sz="2400" dirty="0"/>
              <a:t>call volume (can we control our exposure?)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number </a:t>
            </a:r>
            <a:r>
              <a:rPr lang="en-US" sz="2400" dirty="0"/>
              <a:t>of hours worked (do we have any control</a:t>
            </a:r>
            <a:r>
              <a:rPr lang="en-US" sz="2400" dirty="0" smtClean="0"/>
              <a:t>?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off </a:t>
            </a:r>
            <a:r>
              <a:rPr lang="en-US" sz="2400" dirty="0"/>
              <a:t>duty work/lifestyle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evening </a:t>
            </a:r>
            <a:r>
              <a:rPr lang="en-US" sz="2400" dirty="0"/>
              <a:t>routine/total time in bed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station </a:t>
            </a:r>
            <a:r>
              <a:rPr lang="en-US" sz="2400" dirty="0"/>
              <a:t>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policy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7721" y="-3653"/>
            <a:ext cx="10054279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Sleep Debt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72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5999" y="1676400"/>
            <a:ext cx="97638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20-30 min. Nap offers </a:t>
            </a:r>
            <a:r>
              <a:rPr lang="en-US" sz="2400" dirty="0"/>
              <a:t>various benefits for healthy adults, including: </a:t>
            </a:r>
          </a:p>
          <a:p>
            <a:r>
              <a:rPr lang="en-US" sz="2400" dirty="0"/>
              <a:t>•Relaxation</a:t>
            </a:r>
          </a:p>
          <a:p>
            <a:r>
              <a:rPr lang="en-US" sz="2400" dirty="0"/>
              <a:t>•Reduced fatigue</a:t>
            </a:r>
          </a:p>
          <a:p>
            <a:r>
              <a:rPr lang="en-US" sz="2400" dirty="0"/>
              <a:t>•Increased alertness</a:t>
            </a:r>
          </a:p>
          <a:p>
            <a:r>
              <a:rPr lang="en-US" sz="2400" dirty="0"/>
              <a:t>•Improved </a:t>
            </a:r>
            <a:r>
              <a:rPr lang="en-US" sz="2400" dirty="0" smtClean="0"/>
              <a:t>mood</a:t>
            </a:r>
          </a:p>
          <a:p>
            <a:r>
              <a:rPr lang="en-US" sz="2400" dirty="0" smtClean="0"/>
              <a:t>•</a:t>
            </a:r>
            <a:r>
              <a:rPr lang="en-US" sz="2400" dirty="0"/>
              <a:t>Improved performance, including quicker reaction time, better memory, less confusion, and fewer accidents and </a:t>
            </a:r>
            <a:r>
              <a:rPr lang="en-US" sz="2400" dirty="0" smtClean="0"/>
              <a:t>mistakes</a:t>
            </a:r>
          </a:p>
          <a:p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Even if you don’t sleep, down time still has benefits: </a:t>
            </a:r>
          </a:p>
          <a:p>
            <a:r>
              <a:rPr lang="en-US" sz="2400" dirty="0" smtClean="0"/>
              <a:t>	</a:t>
            </a:r>
            <a:r>
              <a:rPr lang="en-US" sz="2400" u="sng" dirty="0" smtClean="0"/>
              <a:t>Cardiovascular and Nervous Systems get rest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Swis721 WGL4 BT" panose="020B07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7721" y="-3653"/>
            <a:ext cx="10054279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Nap Time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70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1" y="1369124"/>
            <a:ext cx="9992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Swis721 WGL4 BT" panose="020B07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7721" y="-3653"/>
            <a:ext cx="10054279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Improving Sleep Quality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945958" y="1784622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Darkening </a:t>
            </a:r>
            <a:r>
              <a:rPr lang="en-US" sz="2800" dirty="0" smtClean="0"/>
              <a:t>windows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Cool Temp. 65 F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Eliminate </a:t>
            </a:r>
            <a:r>
              <a:rPr lang="en-US" sz="2800" dirty="0"/>
              <a:t>artificial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Lose </a:t>
            </a:r>
            <a:r>
              <a:rPr lang="en-US" sz="2800" dirty="0"/>
              <a:t>the clock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Have </a:t>
            </a:r>
            <a:r>
              <a:rPr lang="en-US" sz="2800" dirty="0"/>
              <a:t>a routine and stick to </a:t>
            </a:r>
            <a:r>
              <a:rPr lang="en-US" sz="2800" dirty="0" smtClean="0"/>
              <a:t>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 Caffeine late in the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 eating late at night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 alcohol late at night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Tactical Breathing 4-4-4-4 (practice)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Massage/Meditation </a:t>
            </a:r>
            <a:endParaRPr lang="en-US" sz="28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924800" y="2514600"/>
            <a:ext cx="25527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1" y="1369124"/>
            <a:ext cx="9992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Swis721 WGL4 BT" panose="020B07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7721" y="-3653"/>
            <a:ext cx="10054279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Exercise/Fitness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048000" y="1981200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Working out appropriately will help with circadian rhythms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Increases periods of slow wave sleep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Intense exercise while sleep deprived just doesn’t work… just rack out, get rested, then hit the work out.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Working out in a fatigued state results in inadequate HGH, increased cortisol levels and thus compromised immune system. </a:t>
            </a:r>
          </a:p>
        </p:txBody>
      </p:sp>
    </p:spTree>
    <p:extLst>
      <p:ext uri="{BB962C8B-B14F-4D97-AF65-F5344CB8AC3E}">
        <p14:creationId xmlns:p14="http://schemas.microsoft.com/office/powerpoint/2010/main" val="14733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9000" y="16002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EC2736"/>
              </a:buClr>
            </a:pPr>
            <a:r>
              <a:rPr lang="en-US" sz="2400" dirty="0">
                <a:solidFill>
                  <a:prstClr val="black"/>
                </a:solidFill>
                <a:latin typeface="Swis721 WGL4 BT" panose="020B0704020202020204" pitchFamily="34" charset="0"/>
                <a:ea typeface="Gotham Book" charset="0"/>
                <a:cs typeface="Gotham Book" charset="0"/>
              </a:rPr>
              <a:t>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0704148"/>
              </p:ext>
            </p:extLst>
          </p:nvPr>
        </p:nvGraphicFramePr>
        <p:xfrm>
          <a:off x="-980660" y="2514600"/>
          <a:ext cx="5943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1140" y="172666"/>
            <a:ext cx="1012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EC2736"/>
              </a:buClr>
            </a:pPr>
            <a:r>
              <a:rPr lang="en-US" sz="3600" b="1" i="1" dirty="0">
                <a:solidFill>
                  <a:srgbClr val="FF0000"/>
                </a:solidFill>
                <a:latin typeface="Swis721 WGL4 BT" panose="020B0704020202020204" pitchFamily="34" charset="0"/>
                <a:ea typeface="Gotham Book" charset="0"/>
                <a:cs typeface="Gotham Book" charset="0"/>
              </a:rPr>
              <a:t>Effectively respond, continuously improve, compassionately serve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2523500"/>
            <a:ext cx="653453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C2736"/>
              </a:buClr>
              <a:buSzPct val="100000"/>
            </a:pPr>
            <a:r>
              <a:rPr lang="en-US" sz="2800" dirty="0" smtClean="0">
                <a:solidFill>
                  <a:prstClr val="black"/>
                </a:solidFill>
                <a:latin typeface="Swis721 WGL4 BT" panose="020B0704020202020204"/>
                <a:ea typeface="Gotham Book" charset="0"/>
                <a:cs typeface="Gotham Book" charset="0"/>
              </a:rPr>
              <a:t>Keys to a Healthy Life</a:t>
            </a:r>
          </a:p>
          <a:p>
            <a:pPr marL="285750" indent="-285750">
              <a:spcAft>
                <a:spcPts val="600"/>
              </a:spcAft>
              <a:buClr>
                <a:srgbClr val="EC2736"/>
              </a:buClr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Swis721 WGL4 BT" panose="020B0704020202020204"/>
                <a:ea typeface="Gotham Book" charset="0"/>
                <a:cs typeface="Gotham Book" charset="0"/>
              </a:rPr>
              <a:t>Exercise</a:t>
            </a:r>
          </a:p>
          <a:p>
            <a:pPr marL="285750" indent="-285750">
              <a:spcAft>
                <a:spcPts val="600"/>
              </a:spcAft>
              <a:buClr>
                <a:srgbClr val="EC2736"/>
              </a:buClr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Swis721 WGL4 BT" panose="020B0704020202020204"/>
                <a:ea typeface="Gotham Book" charset="0"/>
                <a:cs typeface="Gotham Book" charset="0"/>
              </a:rPr>
              <a:t>Sleep </a:t>
            </a:r>
          </a:p>
          <a:p>
            <a:pPr marL="285750" indent="-285750">
              <a:spcAft>
                <a:spcPts val="600"/>
              </a:spcAft>
              <a:buClr>
                <a:srgbClr val="EC2736"/>
              </a:buClr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Swis721 WGL4 BT" panose="020B0704020202020204"/>
                <a:ea typeface="Gotham Book" charset="0"/>
                <a:cs typeface="Gotham Book" charset="0"/>
              </a:rPr>
              <a:t>Nutrition</a:t>
            </a:r>
            <a:endParaRPr lang="en-US" sz="2800" dirty="0">
              <a:solidFill>
                <a:prstClr val="black"/>
              </a:solidFill>
              <a:latin typeface="Swis721 WGL4 BT" panose="020B0704020202020204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61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99" y="1676400"/>
            <a:ext cx="9067800" cy="480377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200" dirty="0">
                <a:latin typeface="+mj-lt"/>
              </a:rPr>
              <a:t>Commitment to </a:t>
            </a:r>
            <a:r>
              <a:rPr lang="en-US" sz="2200" dirty="0" smtClean="0">
                <a:latin typeface="+mj-lt"/>
              </a:rPr>
              <a:t>Excellence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+mj-lt"/>
              </a:rPr>
              <a:t>Develop &amp; maintain technical proficiency </a:t>
            </a:r>
            <a:endParaRPr lang="en-US" sz="2200" dirty="0">
              <a:latin typeface="+mj-lt"/>
            </a:endParaRPr>
          </a:p>
          <a:p>
            <a:pPr>
              <a:buClr>
                <a:srgbClr val="FF0000"/>
              </a:buClr>
            </a:pPr>
            <a:r>
              <a:rPr lang="en-US" sz="2200" dirty="0" smtClean="0">
                <a:latin typeface="+mj-lt"/>
              </a:rPr>
              <a:t>Respect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+mj-lt"/>
              </a:rPr>
              <a:t>Be tactful</a:t>
            </a:r>
            <a:endParaRPr lang="en-US" sz="2200" dirty="0">
              <a:latin typeface="+mj-lt"/>
            </a:endParaRPr>
          </a:p>
          <a:p>
            <a:pPr>
              <a:buClr>
                <a:srgbClr val="FF0000"/>
              </a:buClr>
            </a:pPr>
            <a:r>
              <a:rPr lang="en-US" sz="2200" dirty="0" smtClean="0">
                <a:latin typeface="+mj-lt"/>
              </a:rPr>
              <a:t>Trust</a:t>
            </a:r>
          </a:p>
          <a:p>
            <a:pPr lvl="1">
              <a:buClr>
                <a:srgbClr val="FF0000"/>
              </a:buClr>
            </a:pPr>
            <a:r>
              <a:rPr lang="en-US" sz="2200" dirty="0" smtClean="0">
                <a:latin typeface="+mj-lt"/>
              </a:rPr>
              <a:t>Assume positive intent</a:t>
            </a:r>
            <a:endParaRPr lang="en-US" sz="2200" dirty="0">
              <a:latin typeface="+mj-lt"/>
            </a:endParaRPr>
          </a:p>
          <a:p>
            <a:pPr>
              <a:buClr>
                <a:srgbClr val="FF0000"/>
              </a:buClr>
            </a:pPr>
            <a:r>
              <a:rPr lang="en-US" sz="2200" dirty="0">
                <a:latin typeface="+mj-lt"/>
              </a:rPr>
              <a:t>Integrity</a:t>
            </a:r>
          </a:p>
          <a:p>
            <a:pPr>
              <a:buClr>
                <a:srgbClr val="FF0000"/>
              </a:buClr>
            </a:pPr>
            <a:r>
              <a:rPr lang="en-US" sz="2200" dirty="0">
                <a:latin typeface="+mj-lt"/>
              </a:rPr>
              <a:t>Competence </a:t>
            </a:r>
          </a:p>
          <a:p>
            <a:pPr>
              <a:buClr>
                <a:srgbClr val="FF0000"/>
              </a:buClr>
            </a:pPr>
            <a:r>
              <a:rPr lang="en-US" sz="2200" dirty="0">
                <a:latin typeface="+mj-lt"/>
              </a:rPr>
              <a:t>Professionalism</a:t>
            </a:r>
          </a:p>
          <a:p>
            <a:pPr>
              <a:buClr>
                <a:srgbClr val="FF0000"/>
              </a:buClr>
            </a:pPr>
            <a:r>
              <a:rPr lang="en-US" sz="2200" dirty="0">
                <a:latin typeface="+mj-lt"/>
              </a:rPr>
              <a:t>Compassion </a:t>
            </a:r>
          </a:p>
          <a:p>
            <a:pPr>
              <a:buClr>
                <a:srgbClr val="FF0000"/>
              </a:buClr>
            </a:pPr>
            <a:r>
              <a:rPr lang="en-US" sz="2200" dirty="0">
                <a:latin typeface="+mj-lt"/>
              </a:rPr>
              <a:t>Selflessness 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91140" y="228600"/>
            <a:ext cx="1020086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C000"/>
                </a:solidFill>
              </a:rPr>
              <a:t>  </a:t>
            </a:r>
            <a:r>
              <a:rPr lang="en-US" sz="4000" dirty="0" smtClean="0"/>
              <a:t>OUR Values and the Ground Rules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1973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2079604"/>
            <a:ext cx="982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C2736"/>
              </a:buClr>
            </a:pPr>
            <a:r>
              <a:rPr lang="en-US" sz="2800" dirty="0" smtClean="0">
                <a:solidFill>
                  <a:prstClr val="black"/>
                </a:solidFill>
                <a:latin typeface="Swis721 WGL4 BT" panose="020B0704020202020204" pitchFamily="34" charset="0"/>
                <a:ea typeface="Gotham Book" charset="0"/>
                <a:cs typeface="Gotham Book" charset="0"/>
              </a:rPr>
              <a:t>To understand how disrupted Sleep impacts us and strategies on how to help improve our Sleep. </a:t>
            </a:r>
            <a:endParaRPr lang="en-US" sz="2800" dirty="0">
              <a:solidFill>
                <a:prstClr val="black"/>
              </a:solidFill>
              <a:latin typeface="Swis721 WGL4 BT" panose="020B0704020202020204" pitchFamily="34" charset="0"/>
              <a:ea typeface="Gotham Book" charset="0"/>
              <a:cs typeface="Gotham Book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91140" y="-3653"/>
            <a:ext cx="1020086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  </a:t>
            </a:r>
            <a:r>
              <a:rPr lang="en-US" sz="4000" dirty="0" smtClean="0"/>
              <a:t>The Plan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4979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33130"/>
            <a:ext cx="4038600" cy="118607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Foundation of Health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sz="3600" dirty="0"/>
              <a:t>Exercise </a:t>
            </a:r>
          </a:p>
          <a:p>
            <a:pPr lvl="3"/>
            <a:r>
              <a:rPr lang="en-US" sz="3600" dirty="0"/>
              <a:t>Nutrition </a:t>
            </a:r>
          </a:p>
          <a:p>
            <a:pPr lvl="3"/>
            <a:r>
              <a:rPr lang="en-US" sz="3600" dirty="0"/>
              <a:t>Sleep </a:t>
            </a:r>
          </a:p>
          <a:p>
            <a:pPr lvl="8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10199" y="2205927"/>
            <a:ext cx="5266036" cy="414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7720" y="33130"/>
            <a:ext cx="8073080" cy="164327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Sleep Cycles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7720" y="1981199"/>
            <a:ext cx="9216080" cy="46482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Sleep architecture: cycling and organization of sleep stages</a:t>
            </a:r>
          </a:p>
          <a:p>
            <a:r>
              <a:rPr lang="en-US" dirty="0"/>
              <a:t>Non REM </a:t>
            </a:r>
          </a:p>
          <a:p>
            <a:pPr marL="0" indent="0">
              <a:buNone/>
            </a:pPr>
            <a:r>
              <a:rPr lang="en-US" dirty="0"/>
              <a:t>	Four stages:  1. shallow sleep (easily awakened), 2. </a:t>
            </a:r>
            <a:r>
              <a:rPr lang="en-US" dirty="0" smtClean="0"/>
              <a:t>	increased </a:t>
            </a:r>
            <a:r>
              <a:rPr lang="en-US" dirty="0"/>
              <a:t>	arousal threshold, 3 and 4 recognized by </a:t>
            </a:r>
            <a:r>
              <a:rPr lang="en-US" dirty="0" smtClean="0"/>
              <a:t>	specific </a:t>
            </a:r>
            <a:r>
              <a:rPr lang="en-US" dirty="0"/>
              <a:t>EEG patterns 	(“Delta wave”)</a:t>
            </a:r>
          </a:p>
          <a:p>
            <a:pPr marL="0" indent="0">
              <a:buNone/>
            </a:pPr>
            <a:r>
              <a:rPr lang="en-US" dirty="0"/>
              <a:t>	-Difficult to wake up </a:t>
            </a:r>
          </a:p>
          <a:p>
            <a:pPr marL="0" indent="0">
              <a:buNone/>
            </a:pPr>
            <a:r>
              <a:rPr lang="en-US" dirty="0"/>
              <a:t>	-Delta wave sleep is when heart rate slows, blood </a:t>
            </a:r>
            <a:r>
              <a:rPr lang="en-US" dirty="0" smtClean="0"/>
              <a:t>	pressure </a:t>
            </a:r>
            <a:r>
              <a:rPr lang="en-US" dirty="0"/>
              <a:t>and </a:t>
            </a:r>
            <a:r>
              <a:rPr lang="en-US" dirty="0" smtClean="0"/>
              <a:t>the </a:t>
            </a:r>
            <a:r>
              <a:rPr lang="en-US" dirty="0"/>
              <a:t>metabolic rate are reduced and </a:t>
            </a:r>
            <a:r>
              <a:rPr lang="en-US" dirty="0" smtClean="0"/>
              <a:t>	hormones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responsible for normal function and tissue repair are </a:t>
            </a:r>
            <a:r>
              <a:rPr lang="en-US" dirty="0" smtClean="0"/>
              <a:t>	secreted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607103" y="2567946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9372600" cy="472440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Sleep architecture… continued</a:t>
            </a:r>
          </a:p>
          <a:p>
            <a:r>
              <a:rPr lang="en-US" sz="3600" dirty="0"/>
              <a:t>REM sleep: </a:t>
            </a:r>
          </a:p>
          <a:p>
            <a:pPr marL="0" indent="0">
              <a:buNone/>
            </a:pPr>
            <a:r>
              <a:rPr lang="en-US" sz="3600" dirty="0"/>
              <a:t>	-dreaming occurs, </a:t>
            </a:r>
          </a:p>
          <a:p>
            <a:pPr marL="0" indent="0">
              <a:buNone/>
            </a:pPr>
            <a:r>
              <a:rPr lang="en-US" sz="3600" dirty="0"/>
              <a:t>	-emotions are processed </a:t>
            </a:r>
          </a:p>
          <a:p>
            <a:pPr marL="0" indent="0">
              <a:buNone/>
            </a:pPr>
            <a:r>
              <a:rPr lang="en-US" sz="3600" dirty="0"/>
              <a:t>	-both motor and cognitive memories are </a:t>
            </a:r>
            <a:r>
              <a:rPr lang="en-US" sz="3600" dirty="0" smtClean="0"/>
              <a:t>	consolidated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	-important for learning and emotional well being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For </a:t>
            </a:r>
            <a:r>
              <a:rPr lang="en-US" sz="3600" dirty="0"/>
              <a:t>optimal benefit, NREM/REM cycle continues throughout the night with lengthening cycles (90-100 minutes). </a:t>
            </a:r>
          </a:p>
          <a:p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03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5800" y="51329"/>
            <a:ext cx="5638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Chronic </a:t>
            </a:r>
            <a:r>
              <a:rPr lang="en-US" sz="4000" dirty="0">
                <a:latin typeface="+mj-lt"/>
              </a:rPr>
              <a:t>S</a:t>
            </a:r>
            <a:r>
              <a:rPr lang="en-US" sz="4000" dirty="0" smtClean="0">
                <a:latin typeface="+mj-lt"/>
              </a:rPr>
              <a:t>leep </a:t>
            </a:r>
            <a:r>
              <a:rPr lang="en-US" sz="4000" dirty="0">
                <a:latin typeface="+mj-lt"/>
              </a:rPr>
              <a:t>D</a:t>
            </a:r>
            <a:r>
              <a:rPr lang="en-US" sz="4000" dirty="0" smtClean="0">
                <a:latin typeface="+mj-lt"/>
              </a:rPr>
              <a:t>eprivation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825624"/>
            <a:ext cx="9220200" cy="44989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Cardiovascular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Cancer</a:t>
            </a:r>
          </a:p>
          <a:p>
            <a:r>
              <a:rPr lang="en-US" dirty="0" smtClean="0"/>
              <a:t>Dementia/Neurological Prob.</a:t>
            </a:r>
          </a:p>
          <a:p>
            <a:r>
              <a:rPr lang="en-US" dirty="0" smtClean="0"/>
              <a:t>Depression/Suicide</a:t>
            </a:r>
            <a:endParaRPr lang="en-US" dirty="0"/>
          </a:p>
          <a:p>
            <a:r>
              <a:rPr lang="en-US" dirty="0"/>
              <a:t>Digestive disorders</a:t>
            </a:r>
          </a:p>
          <a:p>
            <a:r>
              <a:rPr lang="en-US" dirty="0" smtClean="0"/>
              <a:t>Obesity				</a:t>
            </a:r>
            <a:endParaRPr lang="en-US" dirty="0"/>
          </a:p>
          <a:p>
            <a:r>
              <a:rPr lang="en-US" dirty="0"/>
              <a:t>Diabetes</a:t>
            </a:r>
          </a:p>
          <a:p>
            <a:r>
              <a:rPr lang="en-US" dirty="0"/>
              <a:t>Sleep apnea (OSA)</a:t>
            </a:r>
          </a:p>
          <a:p>
            <a:r>
              <a:rPr lang="en-US" dirty="0"/>
              <a:t>Immune system compromise</a:t>
            </a:r>
          </a:p>
          <a:p>
            <a:r>
              <a:rPr lang="en-US" dirty="0"/>
              <a:t>Low T</a:t>
            </a:r>
            <a:r>
              <a:rPr lang="en-US" dirty="0" smtClean="0"/>
              <a:t>estosterone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781800" y="2133600"/>
            <a:ext cx="5257800" cy="31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453680" y="2463619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33251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Cardiovascular Disease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09799"/>
            <a:ext cx="9906000" cy="4495801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cardiovascular </a:t>
            </a:r>
            <a:r>
              <a:rPr lang="en-US" dirty="0" smtClean="0"/>
              <a:t>rest</a:t>
            </a:r>
          </a:p>
          <a:p>
            <a:r>
              <a:rPr lang="en-US" dirty="0" smtClean="0"/>
              <a:t>Chronic Cortisol= atherosclerosis and weakens vessel walls 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inflammation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Reduced HDL’s (good Cholesterol) </a:t>
            </a:r>
          </a:p>
          <a:p>
            <a:r>
              <a:rPr lang="en-US" dirty="0" smtClean="0"/>
              <a:t>&lt;6 hrs. of sleep per night = 200% increase of fatal MI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2520292" y="2566565"/>
            <a:ext cx="6908439" cy="1981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19992"/>
            <a:ext cx="1688039" cy="1254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65125"/>
            <a:ext cx="92964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Digestive Disorders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2127249"/>
            <a:ext cx="9220200" cy="4727575"/>
          </a:xfrm>
        </p:spPr>
        <p:txBody>
          <a:bodyPr>
            <a:normAutofit/>
          </a:bodyPr>
          <a:lstStyle/>
          <a:p>
            <a:r>
              <a:rPr lang="en-US" dirty="0"/>
              <a:t>up to 6X increase in G.I. problems </a:t>
            </a:r>
          </a:p>
          <a:p>
            <a:r>
              <a:rPr lang="en-US" dirty="0" smtClean="0"/>
              <a:t>ulcers</a:t>
            </a:r>
            <a:r>
              <a:rPr lang="en-US" dirty="0"/>
              <a:t>, indigestion, diarrhea 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54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wis721 WGL4 B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22842</TotalTime>
  <Words>567</Words>
  <Application>Microsoft Office PowerPoint</Application>
  <PresentationFormat>Widescreen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Gotham Bold</vt:lpstr>
      <vt:lpstr>Gotham Book</vt:lpstr>
      <vt:lpstr>Swis721 WGL4 BT</vt:lpstr>
      <vt:lpstr>Office Theme</vt:lpstr>
      <vt:lpstr>PowerPoint Presentation</vt:lpstr>
      <vt:lpstr>PowerPoint Presentation</vt:lpstr>
      <vt:lpstr>  The Plan</vt:lpstr>
      <vt:lpstr>Foundation of Health</vt:lpstr>
      <vt:lpstr>Sleep Cycles</vt:lpstr>
      <vt:lpstr>PowerPoint Presentation</vt:lpstr>
      <vt:lpstr>PowerPoint Presentation</vt:lpstr>
      <vt:lpstr>PowerPoint Presentation</vt:lpstr>
      <vt:lpstr>Digestive Disorders</vt:lpstr>
      <vt:lpstr>PowerPoint Presentation</vt:lpstr>
      <vt:lpstr>  Well Rested vs. Sleep Deprived</vt:lpstr>
      <vt:lpstr>Apnea  </vt:lpstr>
      <vt:lpstr>Immunity Compromise Cancer/Testosterone</vt:lpstr>
      <vt:lpstr>Sleep Debt</vt:lpstr>
      <vt:lpstr>Nap Time</vt:lpstr>
      <vt:lpstr>Improving Sleep Quality</vt:lpstr>
      <vt:lpstr>Exercise/Fitness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Hargis</dc:creator>
  <cp:lastModifiedBy>Adam Jackson</cp:lastModifiedBy>
  <cp:revision>691</cp:revision>
  <cp:lastPrinted>2018-12-12T19:08:16Z</cp:lastPrinted>
  <dcterms:created xsi:type="dcterms:W3CDTF">2017-12-16T01:05:17Z</dcterms:created>
  <dcterms:modified xsi:type="dcterms:W3CDTF">2019-09-23T22:32:45Z</dcterms:modified>
</cp:coreProperties>
</file>