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2" r:id="rId2"/>
    <p:sldId id="272" r:id="rId3"/>
    <p:sldId id="256" r:id="rId4"/>
    <p:sldId id="264" r:id="rId5"/>
    <p:sldId id="275" r:id="rId6"/>
    <p:sldId id="265" r:id="rId7"/>
    <p:sldId id="276" r:id="rId8"/>
    <p:sldId id="273" r:id="rId9"/>
    <p:sldId id="267" r:id="rId10"/>
    <p:sldId id="266" r:id="rId11"/>
    <p:sldId id="270" r:id="rId12"/>
    <p:sldId id="274" r:id="rId13"/>
    <p:sldId id="268" r:id="rId14"/>
    <p:sldId id="261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031"/>
    <a:srgbClr val="F47422"/>
    <a:srgbClr val="779F8A"/>
    <a:srgbClr val="F1B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00"/>
    <p:restoredTop sz="71309" autoAdjust="0"/>
  </p:normalViewPr>
  <p:slideViewPr>
    <p:cSldViewPr snapToGrid="0" snapToObjects="1">
      <p:cViewPr varScale="1">
        <p:scale>
          <a:sx n="79" d="100"/>
          <a:sy n="79" d="100"/>
        </p:scale>
        <p:origin x="21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074C53-4DEE-6046-A201-99F0B7A3A5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E9F0C4-2CF4-C44A-AD32-D54244925F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821E276-C6D6-1347-AE40-DAC42B2B8FAC}" type="datetimeFigureOut">
              <a:rPr lang="en-US" smtClean="0"/>
              <a:t>11/3/21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50DF7B-C961-4B4D-9408-2A359A9156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E89F0-FA5C-D945-A4CB-62D87FCCEC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E1F821E-86F8-5640-B0DA-A193E71314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82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DF638E-5034-454A-BB5D-7C8BBFFE0B10}" type="datetimeFigureOut">
              <a:rPr lang="en-US" smtClean="0"/>
              <a:t>11/3/21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1FD40B-D1B9-1B42-BC08-86B2F55382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557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FD40B-D1B9-1B42-BC08-86B2F553826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073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FD40B-D1B9-1B42-BC08-86B2F553826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27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FD40B-D1B9-1B42-BC08-86B2F553826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959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FD40B-D1B9-1B42-BC08-86B2F553826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473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FD40B-D1B9-1B42-BC08-86B2F553826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173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FD40B-D1B9-1B42-BC08-86B2F553826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692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FD40B-D1B9-1B42-BC08-86B2F553826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955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FD40B-D1B9-1B42-BC08-86B2F553826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765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FD40B-D1B9-1B42-BC08-86B2F553826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40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FD40B-D1B9-1B42-BC08-86B2F553826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725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FD40B-D1B9-1B42-BC08-86B2F553826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50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Hand Wash Station:</a:t>
            </a:r>
            <a:endParaRPr lang="en-US" dirty="0"/>
          </a:p>
          <a:p>
            <a:pPr lvl="0"/>
            <a:r>
              <a:rPr lang="en-US" dirty="0"/>
              <a:t>Big Trash Can</a:t>
            </a:r>
          </a:p>
          <a:p>
            <a:pPr lvl="0"/>
            <a:r>
              <a:rPr lang="en-US" dirty="0"/>
              <a:t>Sink</a:t>
            </a:r>
          </a:p>
          <a:p>
            <a:pPr lvl="0"/>
            <a:r>
              <a:rPr lang="en-US" dirty="0"/>
              <a:t>Pink Soap</a:t>
            </a:r>
          </a:p>
          <a:p>
            <a:pPr lvl="0"/>
            <a:r>
              <a:rPr lang="en-US" dirty="0"/>
              <a:t>Gojo</a:t>
            </a:r>
          </a:p>
          <a:p>
            <a:pPr lvl="0"/>
            <a:r>
              <a:rPr lang="en-US" dirty="0"/>
              <a:t>LAVA</a:t>
            </a:r>
          </a:p>
          <a:p>
            <a:pPr lvl="0"/>
            <a:r>
              <a:rPr lang="en-US" dirty="0"/>
              <a:t>Hand Sanitizer</a:t>
            </a:r>
          </a:p>
          <a:p>
            <a:pPr lvl="0"/>
            <a:r>
              <a:rPr lang="en-US" dirty="0"/>
              <a:t>Hand Lotion</a:t>
            </a:r>
          </a:p>
          <a:p>
            <a:pPr lvl="0"/>
            <a:r>
              <a:rPr lang="en-US" dirty="0"/>
              <a:t>Paper Towel</a:t>
            </a:r>
          </a:p>
          <a:p>
            <a:pPr lvl="0"/>
            <a:r>
              <a:rPr lang="en-US" dirty="0"/>
              <a:t>Kill Mat - Shoes</a:t>
            </a:r>
          </a:p>
          <a:p>
            <a:endParaRPr lang="en-US" b="1" dirty="0"/>
          </a:p>
          <a:p>
            <a:r>
              <a:rPr lang="en-US" b="1" dirty="0"/>
              <a:t>Post Fire Chain Saw:</a:t>
            </a:r>
            <a:endParaRPr lang="en-US" dirty="0"/>
          </a:p>
          <a:p>
            <a:pPr lvl="0"/>
            <a:r>
              <a:rPr lang="en-US" dirty="0"/>
              <a:t>Rinse/brush off debris</a:t>
            </a:r>
          </a:p>
          <a:p>
            <a:pPr lvl="0"/>
            <a:r>
              <a:rPr lang="en-US" dirty="0"/>
              <a:t>Set on bench</a:t>
            </a:r>
          </a:p>
          <a:p>
            <a:pPr lvl="0"/>
            <a:r>
              <a:rPr lang="en-US" dirty="0"/>
              <a:t>Disassemble</a:t>
            </a:r>
          </a:p>
          <a:p>
            <a:pPr lvl="0"/>
            <a:r>
              <a:rPr lang="en-US" dirty="0"/>
              <a:t>Replace</a:t>
            </a:r>
          </a:p>
          <a:p>
            <a:pPr lvl="0"/>
            <a:r>
              <a:rPr lang="en-US" dirty="0"/>
              <a:t>Reassemble: scrub, wash, dry, blow</a:t>
            </a:r>
          </a:p>
          <a:p>
            <a:pPr lvl="0"/>
            <a:r>
              <a:rPr lang="en-US" dirty="0"/>
              <a:t>Run</a:t>
            </a:r>
          </a:p>
          <a:p>
            <a:pPr lvl="0"/>
            <a:r>
              <a:rPr lang="en-US" dirty="0"/>
              <a:t>Place on rig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Post Fire SCBA:</a:t>
            </a:r>
            <a:endParaRPr lang="en-US" dirty="0"/>
          </a:p>
          <a:p>
            <a:pPr lvl="0"/>
            <a:r>
              <a:rPr lang="en-US" dirty="0"/>
              <a:t>Rinse/brush off debris</a:t>
            </a:r>
          </a:p>
          <a:p>
            <a:pPr lvl="0"/>
            <a:r>
              <a:rPr lang="en-US" dirty="0"/>
              <a:t>Swap Bottle</a:t>
            </a:r>
          </a:p>
          <a:p>
            <a:pPr lvl="0"/>
            <a:r>
              <a:rPr lang="en-US" dirty="0"/>
              <a:t>Clean Face mounted regulator</a:t>
            </a:r>
          </a:p>
          <a:p>
            <a:br>
              <a:rPr lang="en-US" b="1" dirty="0"/>
            </a:br>
            <a:r>
              <a:rPr lang="en-US" b="1" dirty="0"/>
              <a:t>Clean SCBA Face Piece</a:t>
            </a:r>
            <a:endParaRPr lang="en-US" dirty="0"/>
          </a:p>
          <a:p>
            <a:pPr lvl="0"/>
            <a:r>
              <a:rPr lang="en-US" dirty="0"/>
              <a:t>3 tub sink w/ 2 side boards</a:t>
            </a:r>
          </a:p>
          <a:p>
            <a:r>
              <a:rPr lang="en-US" dirty="0"/>
              <a:t>Stage, wash, sanitize, rinse, dry</a:t>
            </a:r>
          </a:p>
          <a:p>
            <a:pPr lvl="0"/>
            <a:r>
              <a:rPr lang="en-US" dirty="0"/>
              <a:t>Drying rack</a:t>
            </a:r>
          </a:p>
          <a:p>
            <a:pPr lvl="0"/>
            <a:r>
              <a:rPr lang="en-US" dirty="0"/>
              <a:t>Blow dryer?</a:t>
            </a:r>
          </a:p>
          <a:p>
            <a:pPr lvl="0"/>
            <a:r>
              <a:rPr lang="en-US" dirty="0"/>
              <a:t>9-12 Peg hanging dry rack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Post Fire PPE Doff: 6’x6’</a:t>
            </a:r>
            <a:endParaRPr lang="en-US" dirty="0"/>
          </a:p>
          <a:p>
            <a:pPr lvl="0"/>
            <a:r>
              <a:rPr lang="en-US" dirty="0"/>
              <a:t>Decon Shower</a:t>
            </a:r>
          </a:p>
          <a:p>
            <a:pPr lvl="0"/>
            <a:r>
              <a:rPr lang="en-US" dirty="0"/>
              <a:t>Disassembly</a:t>
            </a:r>
          </a:p>
          <a:p>
            <a:pPr lvl="0"/>
            <a:r>
              <a:rPr lang="en-US" dirty="0"/>
              <a:t>Walk into nook</a:t>
            </a:r>
          </a:p>
          <a:p>
            <a:pPr lvl="0"/>
            <a:r>
              <a:rPr lang="en-US" dirty="0"/>
              <a:t>Stool/bench</a:t>
            </a:r>
          </a:p>
          <a:p>
            <a:endParaRPr lang="en-US" b="1" dirty="0"/>
          </a:p>
          <a:p>
            <a:r>
              <a:rPr lang="en-US" b="1" dirty="0"/>
              <a:t>Needs:</a:t>
            </a:r>
            <a:endParaRPr lang="en-US" dirty="0"/>
          </a:p>
          <a:p>
            <a:pPr lvl="0"/>
            <a:r>
              <a:rPr lang="en-US" dirty="0"/>
              <a:t>Short brush</a:t>
            </a:r>
          </a:p>
          <a:p>
            <a:pPr lvl="0"/>
            <a:r>
              <a:rPr lang="en-US" dirty="0"/>
              <a:t>Long brush</a:t>
            </a:r>
          </a:p>
          <a:p>
            <a:pPr lvl="0"/>
            <a:r>
              <a:rPr lang="en-US" dirty="0"/>
              <a:t>Light</a:t>
            </a:r>
          </a:p>
          <a:p>
            <a:pPr lvl="0"/>
            <a:r>
              <a:rPr lang="en-US" dirty="0"/>
              <a:t>Shower wand</a:t>
            </a:r>
          </a:p>
          <a:p>
            <a:r>
              <a:rPr lang="en-US" dirty="0"/>
              <a:t>Hot &amp; Cold</a:t>
            </a:r>
          </a:p>
          <a:p>
            <a:pPr lvl="0"/>
            <a:r>
              <a:rPr lang="en-US" dirty="0"/>
              <a:t>2 stage drain w/ trap</a:t>
            </a:r>
          </a:p>
          <a:p>
            <a:pPr lvl="0"/>
            <a:r>
              <a:rPr lang="en-US" dirty="0"/>
              <a:t>Boot tread brush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FD40B-D1B9-1B42-BC08-86B2F553826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912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FD40B-D1B9-1B42-BC08-86B2F553826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9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FD40B-D1B9-1B42-BC08-86B2F553826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703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3664B7-E9E0-7442-838D-18F3815B6D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A23BCB9-7F86-604D-8D98-976DBAB13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8736" y="1805353"/>
            <a:ext cx="8967204" cy="1441939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>
            <a:lvl1pPr algn="ctr">
              <a:defRPr sz="48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62178E5-B4FB-F549-A329-52931A13B7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18737" y="3420858"/>
            <a:ext cx="8967204" cy="8815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F474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23FFE0-DF3E-9B44-9838-59B83AACBB0E}"/>
              </a:ext>
            </a:extLst>
          </p:cNvPr>
          <p:cNvSpPr txBox="1"/>
          <p:nvPr userDrawn="1"/>
        </p:nvSpPr>
        <p:spPr>
          <a:xfrm>
            <a:off x="660399" y="6366932"/>
            <a:ext cx="4157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>
                <a:solidFill>
                  <a:srgbClr val="015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Firefighter Cancer Symposium</a:t>
            </a:r>
          </a:p>
        </p:txBody>
      </p:sp>
    </p:spTree>
    <p:extLst>
      <p:ext uri="{BB962C8B-B14F-4D97-AF65-F5344CB8AC3E}">
        <p14:creationId xmlns:p14="http://schemas.microsoft.com/office/powerpoint/2010/main" val="128561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C1DE95-6CA7-864D-9537-6AFC6FBF39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09EACB-4A67-BB44-8019-68258280AF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805" y="840259"/>
            <a:ext cx="7838303" cy="729693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40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F1CED6-A57C-684D-A590-92B688EFD6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41805" y="1946233"/>
            <a:ext cx="7838304" cy="286054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488C03-2702-794D-ABF4-7F95BE6B9690}"/>
              </a:ext>
            </a:extLst>
          </p:cNvPr>
          <p:cNvSpPr txBox="1"/>
          <p:nvPr userDrawn="1"/>
        </p:nvSpPr>
        <p:spPr>
          <a:xfrm>
            <a:off x="5884640" y="6333066"/>
            <a:ext cx="4081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>
                <a:solidFill>
                  <a:srgbClr val="015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Firefighter Cancer Symposium</a:t>
            </a:r>
          </a:p>
        </p:txBody>
      </p:sp>
    </p:spTree>
    <p:extLst>
      <p:ext uri="{BB962C8B-B14F-4D97-AF65-F5344CB8AC3E}">
        <p14:creationId xmlns:p14="http://schemas.microsoft.com/office/powerpoint/2010/main" val="1617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D6C7E8-5535-E140-8945-5213777250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D66FC-A739-634F-86A2-B240B2B1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5762764"/>
            <a:ext cx="51898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603D6DC-9068-6E47-AB44-82C7DFB17D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F26E88-DD9F-3D4A-A4AA-FD1CF3C7E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805" y="840259"/>
            <a:ext cx="7838303" cy="729693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40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698ACD4-1190-764F-BA26-4355307F76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41805" y="1946233"/>
            <a:ext cx="7838304" cy="286054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6D271E-6C1C-A546-B913-04C1D3889039}"/>
              </a:ext>
            </a:extLst>
          </p:cNvPr>
          <p:cNvSpPr txBox="1"/>
          <p:nvPr userDrawn="1"/>
        </p:nvSpPr>
        <p:spPr>
          <a:xfrm>
            <a:off x="5884640" y="6333066"/>
            <a:ext cx="4081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>
                <a:solidFill>
                  <a:srgbClr val="015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Firefighter Cancer Symposium</a:t>
            </a:r>
          </a:p>
        </p:txBody>
      </p:sp>
    </p:spTree>
    <p:extLst>
      <p:ext uri="{BB962C8B-B14F-4D97-AF65-F5344CB8AC3E}">
        <p14:creationId xmlns:p14="http://schemas.microsoft.com/office/powerpoint/2010/main" val="838200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E635DB-FD9C-B84E-9C2E-4700ED4E5A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D66FC-A739-634F-86A2-B240B2B1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5762764"/>
            <a:ext cx="51898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603D6DC-9068-6E47-AB44-82C7DFB17D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DD3579-72F3-5347-A676-B6C2B63D1649}"/>
              </a:ext>
            </a:extLst>
          </p:cNvPr>
          <p:cNvSpPr txBox="1"/>
          <p:nvPr userDrawn="1"/>
        </p:nvSpPr>
        <p:spPr>
          <a:xfrm>
            <a:off x="660399" y="6366932"/>
            <a:ext cx="4157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>
                <a:solidFill>
                  <a:srgbClr val="015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Firefighter Cancer Symposium</a:t>
            </a:r>
          </a:p>
        </p:txBody>
      </p:sp>
    </p:spTree>
    <p:extLst>
      <p:ext uri="{BB962C8B-B14F-4D97-AF65-F5344CB8AC3E}">
        <p14:creationId xmlns:p14="http://schemas.microsoft.com/office/powerpoint/2010/main" val="370633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116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9" r:id="rId2"/>
    <p:sldLayoutId id="2147483660" r:id="rId3"/>
    <p:sldLayoutId id="2147483667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A69CED30-BA2A-9B47-8C1D-117777E75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8736" y="1805353"/>
            <a:ext cx="9354064" cy="1441939"/>
          </a:xfrm>
        </p:spPr>
        <p:txBody>
          <a:bodyPr/>
          <a:lstStyle/>
          <a:p>
            <a:r>
              <a:rPr lang="en-US" dirty="0"/>
              <a:t>Organizational Level Changes </a:t>
            </a:r>
            <a:r>
              <a:rPr lang="en-US" sz="3600" dirty="0"/>
              <a:t>Station Design &amp; Procedures</a:t>
            </a: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0B63204E-27A2-F640-98A5-3A76323AE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8737" y="3420858"/>
            <a:ext cx="8967204" cy="881511"/>
          </a:xfrm>
        </p:spPr>
        <p:txBody>
          <a:bodyPr/>
          <a:lstStyle/>
          <a:p>
            <a:r>
              <a:rPr lang="en-US" cap="all" dirty="0"/>
              <a:t>Jonathan Lund, PE, EFO</a:t>
            </a:r>
          </a:p>
          <a:p>
            <a:r>
              <a:rPr lang="en-US" cap="all" dirty="0"/>
              <a:t>Fire Marshal</a:t>
            </a:r>
          </a:p>
          <a:p>
            <a:r>
              <a:rPr lang="en-US" cap="all" dirty="0"/>
              <a:t>Des Moines Fire Department</a:t>
            </a:r>
          </a:p>
        </p:txBody>
      </p:sp>
    </p:spTree>
    <p:extLst>
      <p:ext uri="{BB962C8B-B14F-4D97-AF65-F5344CB8AC3E}">
        <p14:creationId xmlns:p14="http://schemas.microsoft.com/office/powerpoint/2010/main" val="1410442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E93E46-9443-4D91-A3D0-492333A606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695" r="45709" b="12175"/>
          <a:stretch/>
        </p:blipFill>
        <p:spPr>
          <a:xfrm>
            <a:off x="26629" y="96796"/>
            <a:ext cx="6693763" cy="5920945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9262EDA2-A82F-E747-8C8A-25750B4BD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806" y="857076"/>
            <a:ext cx="7838303" cy="729693"/>
          </a:xfrm>
        </p:spPr>
        <p:txBody>
          <a:bodyPr/>
          <a:lstStyle/>
          <a:p>
            <a:r>
              <a:rPr lang="en-US" dirty="0"/>
              <a:t>Medium Decon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58546100-EAF7-334C-A128-9CA84E881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1805" y="1946233"/>
            <a:ext cx="7838304" cy="286054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all" dirty="0"/>
              <a:t>Easy to clean hard surfaces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all" dirty="0"/>
              <a:t>Individual lockers</a:t>
            </a:r>
          </a:p>
          <a:p>
            <a:pPr marL="800100" lvl="1" indent="-342900" algn="r">
              <a:buFont typeface="Arial" panose="020B0604020202020204" pitchFamily="34" charset="0"/>
              <a:buChar char="•"/>
            </a:pPr>
            <a:r>
              <a:rPr lang="en-US" cap="all" dirty="0"/>
              <a:t>Spare uniform</a:t>
            </a:r>
          </a:p>
          <a:p>
            <a:pPr marL="800100" lvl="1" indent="-342900" algn="r">
              <a:buFont typeface="Arial" panose="020B0604020202020204" pitchFamily="34" charset="0"/>
              <a:buChar char="•"/>
            </a:pPr>
            <a:r>
              <a:rPr lang="en-US" cap="all" dirty="0"/>
              <a:t>toiletries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all" dirty="0"/>
              <a:t>Washer/dryer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all" dirty="0"/>
              <a:t>Single point of entry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all" dirty="0"/>
              <a:t>Pass-through to showers</a:t>
            </a:r>
          </a:p>
          <a:p>
            <a:pPr marL="800100" lvl="1" indent="-342900" algn="r">
              <a:buFont typeface="Arial" panose="020B0604020202020204" pitchFamily="34" charset="0"/>
              <a:buChar char="•"/>
            </a:pPr>
            <a:r>
              <a:rPr lang="en-US" cap="all" dirty="0"/>
              <a:t>Reinforce procedures through design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1F4630-4382-5842-9BFA-F82FCD28CC32}"/>
              </a:ext>
            </a:extLst>
          </p:cNvPr>
          <p:cNvCxnSpPr/>
          <p:nvPr/>
        </p:nvCxnSpPr>
        <p:spPr>
          <a:xfrm flipH="1">
            <a:off x="10317892" y="1754659"/>
            <a:ext cx="14622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548527B-1BE4-442A-A5F1-2CD2B3CE9586}"/>
              </a:ext>
            </a:extLst>
          </p:cNvPr>
          <p:cNvSpPr/>
          <p:nvPr/>
        </p:nvSpPr>
        <p:spPr>
          <a:xfrm>
            <a:off x="7998781" y="2396971"/>
            <a:ext cx="3888419" cy="110083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F4B8474-3847-495B-9D17-00C70D008742}"/>
              </a:ext>
            </a:extLst>
          </p:cNvPr>
          <p:cNvSpPr/>
          <p:nvPr/>
        </p:nvSpPr>
        <p:spPr>
          <a:xfrm>
            <a:off x="3733918" y="2157274"/>
            <a:ext cx="415773" cy="604544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5783B15-D409-4620-8DEB-3DA3E90F58F4}"/>
              </a:ext>
            </a:extLst>
          </p:cNvPr>
          <p:cNvSpPr/>
          <p:nvPr/>
        </p:nvSpPr>
        <p:spPr>
          <a:xfrm>
            <a:off x="2137417" y="3650202"/>
            <a:ext cx="415773" cy="604544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977BEAE-F33B-498A-BF7C-8E21DAB44DEA}"/>
              </a:ext>
            </a:extLst>
          </p:cNvPr>
          <p:cNvSpPr/>
          <p:nvPr/>
        </p:nvSpPr>
        <p:spPr>
          <a:xfrm>
            <a:off x="8771138" y="3497801"/>
            <a:ext cx="3116062" cy="450738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4654047-DF7A-4568-9511-C4B0FB56481E}"/>
              </a:ext>
            </a:extLst>
          </p:cNvPr>
          <p:cNvSpPr/>
          <p:nvPr/>
        </p:nvSpPr>
        <p:spPr>
          <a:xfrm>
            <a:off x="2553190" y="3170270"/>
            <a:ext cx="696037" cy="450738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E9A153C9-0A54-48C2-94C0-C2C1DEF52189}"/>
              </a:ext>
            </a:extLst>
          </p:cNvPr>
          <p:cNvSpPr/>
          <p:nvPr/>
        </p:nvSpPr>
        <p:spPr>
          <a:xfrm rot="18877398">
            <a:off x="3297316" y="2197631"/>
            <a:ext cx="301841" cy="450738"/>
          </a:xfrm>
          <a:prstGeom prst="down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C8AFD1E1-1665-4E49-8E21-E9BF1B3DFD2F}"/>
              </a:ext>
            </a:extLst>
          </p:cNvPr>
          <p:cNvSpPr/>
          <p:nvPr/>
        </p:nvSpPr>
        <p:spPr>
          <a:xfrm rot="18877398">
            <a:off x="2194382" y="3183652"/>
            <a:ext cx="301841" cy="450738"/>
          </a:xfrm>
          <a:prstGeom prst="down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91B68FD-2FF0-4949-BD39-2F5BAB93F94E}"/>
              </a:ext>
            </a:extLst>
          </p:cNvPr>
          <p:cNvSpPr/>
          <p:nvPr/>
        </p:nvSpPr>
        <p:spPr>
          <a:xfrm rot="18905569">
            <a:off x="3758304" y="2608187"/>
            <a:ext cx="328474" cy="471904"/>
          </a:xfrm>
          <a:prstGeom prst="downArrow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EB13A6F9-BF73-4AD8-B787-6A1C16EDCA41}"/>
              </a:ext>
            </a:extLst>
          </p:cNvPr>
          <p:cNvSpPr/>
          <p:nvPr/>
        </p:nvSpPr>
        <p:spPr>
          <a:xfrm rot="18905569">
            <a:off x="2706817" y="3637280"/>
            <a:ext cx="328474" cy="471904"/>
          </a:xfrm>
          <a:prstGeom prst="downArrow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16C22061-0630-44A9-A277-F59DDE4A663A}"/>
              </a:ext>
            </a:extLst>
          </p:cNvPr>
          <p:cNvSpPr/>
          <p:nvPr/>
        </p:nvSpPr>
        <p:spPr>
          <a:xfrm rot="18905569">
            <a:off x="2991073" y="3368080"/>
            <a:ext cx="328474" cy="471904"/>
          </a:xfrm>
          <a:prstGeom prst="downArrow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9025CD9C-EB22-4C03-A4C7-991979FDA50B}"/>
              </a:ext>
            </a:extLst>
          </p:cNvPr>
          <p:cNvSpPr/>
          <p:nvPr/>
        </p:nvSpPr>
        <p:spPr>
          <a:xfrm rot="18905569">
            <a:off x="3532754" y="2856171"/>
            <a:ext cx="328474" cy="471904"/>
          </a:xfrm>
          <a:prstGeom prst="downArrow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01391624-E83D-40B7-BDA8-C300CB93C505}"/>
              </a:ext>
            </a:extLst>
          </p:cNvPr>
          <p:cNvSpPr/>
          <p:nvPr/>
        </p:nvSpPr>
        <p:spPr>
          <a:xfrm rot="18932459">
            <a:off x="4411242" y="3299438"/>
            <a:ext cx="257453" cy="389290"/>
          </a:xfrm>
          <a:prstGeom prst="downArrow">
            <a:avLst/>
          </a:prstGeom>
          <a:solidFill>
            <a:srgbClr val="00B050"/>
          </a:solidFill>
          <a:ln w="38100">
            <a:solidFill>
              <a:srgbClr val="015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254E90C6-FDA2-4097-BCEA-2CBA408FD1FD}"/>
              </a:ext>
            </a:extLst>
          </p:cNvPr>
          <p:cNvSpPr/>
          <p:nvPr/>
        </p:nvSpPr>
        <p:spPr>
          <a:xfrm rot="18932459">
            <a:off x="3339724" y="4247989"/>
            <a:ext cx="257453" cy="389290"/>
          </a:xfrm>
          <a:prstGeom prst="downArrow">
            <a:avLst/>
          </a:prstGeom>
          <a:solidFill>
            <a:srgbClr val="00B050"/>
          </a:solidFill>
          <a:ln w="38100">
            <a:solidFill>
              <a:srgbClr val="015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24EEC276-DDD9-4687-8741-11CA9B0CE0F1}"/>
              </a:ext>
            </a:extLst>
          </p:cNvPr>
          <p:cNvSpPr/>
          <p:nvPr/>
        </p:nvSpPr>
        <p:spPr>
          <a:xfrm rot="18932459">
            <a:off x="3562973" y="4024744"/>
            <a:ext cx="257453" cy="389290"/>
          </a:xfrm>
          <a:prstGeom prst="downArrow">
            <a:avLst/>
          </a:prstGeom>
          <a:solidFill>
            <a:srgbClr val="00B050"/>
          </a:solidFill>
          <a:ln w="38100">
            <a:solidFill>
              <a:srgbClr val="015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6924B04B-CEDC-4CD8-9369-0CE7F71EB1CF}"/>
              </a:ext>
            </a:extLst>
          </p:cNvPr>
          <p:cNvSpPr/>
          <p:nvPr/>
        </p:nvSpPr>
        <p:spPr>
          <a:xfrm rot="18932459">
            <a:off x="4201975" y="3491012"/>
            <a:ext cx="257453" cy="389290"/>
          </a:xfrm>
          <a:prstGeom prst="downArrow">
            <a:avLst/>
          </a:prstGeom>
          <a:solidFill>
            <a:srgbClr val="00B050"/>
          </a:solidFill>
          <a:ln w="38100">
            <a:solidFill>
              <a:srgbClr val="015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4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  <p:bldP spid="11" grpId="0" animBg="1"/>
      <p:bldP spid="11" grpId="1" animBg="1"/>
      <p:bldP spid="4" grpId="0" animBg="1"/>
      <p:bldP spid="4" grpId="1" animBg="1"/>
      <p:bldP spid="12" grpId="0" animBg="1"/>
      <p:bldP spid="12" grpId="1" animBg="1"/>
      <p:bldP spid="6" grpId="0" animBg="1"/>
      <p:bldP spid="6" grpId="1" animBg="1"/>
      <p:bldP spid="15" grpId="0" animBg="1"/>
      <p:bldP spid="15" grpId="1" animBg="1"/>
      <p:bldP spid="7" grpId="0" animBg="1"/>
      <p:bldP spid="7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4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9262EDA2-A82F-E747-8C8A-25750B4BD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805" y="839855"/>
            <a:ext cx="7838303" cy="729693"/>
          </a:xfrm>
        </p:spPr>
        <p:txBody>
          <a:bodyPr/>
          <a:lstStyle/>
          <a:p>
            <a:r>
              <a:rPr lang="en-US" dirty="0"/>
              <a:t>Medium Decon Room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58546100-EAF7-334C-A128-9CA84E881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1805" y="1946233"/>
            <a:ext cx="7838304" cy="2860545"/>
          </a:xfrm>
        </p:spPr>
        <p:txBody>
          <a:bodyPr/>
          <a:lstStyle/>
          <a:p>
            <a:r>
              <a:rPr lang="en-US" cap="all" dirty="0"/>
              <a:t>Cross sectional views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1F4630-4382-5842-9BFA-F82FCD28CC32}"/>
              </a:ext>
            </a:extLst>
          </p:cNvPr>
          <p:cNvCxnSpPr/>
          <p:nvPr/>
        </p:nvCxnSpPr>
        <p:spPr>
          <a:xfrm flipH="1">
            <a:off x="10317892" y="1754659"/>
            <a:ext cx="14622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98B9E57-9CF3-47F3-A3B3-CE6FAB93A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946" y="2695851"/>
            <a:ext cx="11780108" cy="299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56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41B44F-3401-4AA2-BD41-30C1D380C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427"/>
            <a:ext cx="7480440" cy="58953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859F71-3070-4A95-B473-C1D1C55DE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805" y="840259"/>
            <a:ext cx="7838303" cy="729693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Health &amp; Wellness </a:t>
            </a:r>
            <a:br>
              <a:rPr lang="en-US" dirty="0"/>
            </a:br>
            <a:r>
              <a:rPr lang="en-US" dirty="0"/>
              <a:t>Design Features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5F7D24-8CCC-4BD2-9A0E-153FD3605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8567" y="1946233"/>
            <a:ext cx="4491542" cy="286054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Natural Light 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Blackout Shades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STC ratings between bunk rooms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Individual alerting equipment in rooms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Garden &amp; Rainwater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Noise Reduction through separation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Handwash stations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617FF4-9F21-49B1-BA3D-C3283E2623D7}"/>
              </a:ext>
            </a:extLst>
          </p:cNvPr>
          <p:cNvSpPr/>
          <p:nvPr/>
        </p:nvSpPr>
        <p:spPr>
          <a:xfrm>
            <a:off x="8336132" y="1811045"/>
            <a:ext cx="3443977" cy="612559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932153E-B44F-4BD2-87B4-E7DAE8599FA6}"/>
              </a:ext>
            </a:extLst>
          </p:cNvPr>
          <p:cNvSpPr/>
          <p:nvPr/>
        </p:nvSpPr>
        <p:spPr>
          <a:xfrm rot="16200000">
            <a:off x="5282073" y="3286388"/>
            <a:ext cx="1808087" cy="180233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3243948-3046-4CDD-874A-D6769CACB7C7}"/>
              </a:ext>
            </a:extLst>
          </p:cNvPr>
          <p:cNvSpPr/>
          <p:nvPr/>
        </p:nvSpPr>
        <p:spPr>
          <a:xfrm rot="16200000">
            <a:off x="74876" y="4231103"/>
            <a:ext cx="838910" cy="180233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39E89B7-E7FD-4A5D-B58D-EB0A142AA30D}"/>
              </a:ext>
            </a:extLst>
          </p:cNvPr>
          <p:cNvSpPr/>
          <p:nvPr/>
        </p:nvSpPr>
        <p:spPr>
          <a:xfrm>
            <a:off x="4144351" y="802856"/>
            <a:ext cx="756124" cy="180233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93BF39E-629F-4D4B-B2EB-818AF31DF17D}"/>
              </a:ext>
            </a:extLst>
          </p:cNvPr>
          <p:cNvSpPr/>
          <p:nvPr/>
        </p:nvSpPr>
        <p:spPr>
          <a:xfrm rot="16200000">
            <a:off x="5910623" y="1293034"/>
            <a:ext cx="918072" cy="11795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096D61E-77F4-4A09-B88E-AE10B1223CA8}"/>
              </a:ext>
            </a:extLst>
          </p:cNvPr>
          <p:cNvSpPr/>
          <p:nvPr/>
        </p:nvSpPr>
        <p:spPr>
          <a:xfrm>
            <a:off x="1433355" y="1293239"/>
            <a:ext cx="2774662" cy="437908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556B666-CBE6-4639-9078-CAF4AFD59E24}"/>
              </a:ext>
            </a:extLst>
          </p:cNvPr>
          <p:cNvSpPr/>
          <p:nvPr/>
        </p:nvSpPr>
        <p:spPr>
          <a:xfrm>
            <a:off x="1433355" y="4587824"/>
            <a:ext cx="2774662" cy="437908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ACF319B-AA5F-4E8E-8FEB-5D35F49D7397}"/>
              </a:ext>
            </a:extLst>
          </p:cNvPr>
          <p:cNvSpPr/>
          <p:nvPr/>
        </p:nvSpPr>
        <p:spPr>
          <a:xfrm>
            <a:off x="8851037" y="2361460"/>
            <a:ext cx="3019328" cy="503611"/>
          </a:xfrm>
          <a:prstGeom prst="roundRect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47A8401-D043-4880-8282-5950CF3C9FC1}"/>
              </a:ext>
            </a:extLst>
          </p:cNvPr>
          <p:cNvSpPr/>
          <p:nvPr/>
        </p:nvSpPr>
        <p:spPr>
          <a:xfrm>
            <a:off x="3941805" y="5577222"/>
            <a:ext cx="2914156" cy="246529"/>
          </a:xfrm>
          <a:prstGeom prst="roundRect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88F6FAE-76F4-4221-BE41-F1F97F2E90E6}"/>
              </a:ext>
            </a:extLst>
          </p:cNvPr>
          <p:cNvSpPr/>
          <p:nvPr/>
        </p:nvSpPr>
        <p:spPr>
          <a:xfrm rot="5400000">
            <a:off x="6342033" y="5020891"/>
            <a:ext cx="1112661" cy="246529"/>
          </a:xfrm>
          <a:prstGeom prst="roundRect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C1DB5DB-38BA-4F6F-9ED3-D79CB980BD26}"/>
              </a:ext>
            </a:extLst>
          </p:cNvPr>
          <p:cNvSpPr/>
          <p:nvPr/>
        </p:nvSpPr>
        <p:spPr>
          <a:xfrm>
            <a:off x="7403979" y="2827082"/>
            <a:ext cx="4419318" cy="1607315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535D6AE-0797-49F8-A808-503112D62098}"/>
              </a:ext>
            </a:extLst>
          </p:cNvPr>
          <p:cNvSpPr/>
          <p:nvPr/>
        </p:nvSpPr>
        <p:spPr>
          <a:xfrm>
            <a:off x="4073456" y="4474456"/>
            <a:ext cx="2948172" cy="1420318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20B27E5-26D2-497C-9E76-C19D083AE3B4}"/>
              </a:ext>
            </a:extLst>
          </p:cNvPr>
          <p:cNvSpPr/>
          <p:nvPr/>
        </p:nvSpPr>
        <p:spPr>
          <a:xfrm>
            <a:off x="7420615" y="4408157"/>
            <a:ext cx="4419318" cy="503611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C183C75-ACF9-4F98-9A1C-F178A5D7E4E7}"/>
              </a:ext>
            </a:extLst>
          </p:cNvPr>
          <p:cNvSpPr/>
          <p:nvPr/>
        </p:nvSpPr>
        <p:spPr>
          <a:xfrm rot="5400000">
            <a:off x="-1661550" y="3461276"/>
            <a:ext cx="4038036" cy="440388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BD1CF07-0769-46B5-8216-CCFA97CFB5EF}"/>
              </a:ext>
            </a:extLst>
          </p:cNvPr>
          <p:cNvSpPr/>
          <p:nvPr/>
        </p:nvSpPr>
        <p:spPr>
          <a:xfrm>
            <a:off x="7879426" y="4826799"/>
            <a:ext cx="3990419" cy="860827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3610AD6-A8E9-4D3D-A8A9-F68D85B5B573}"/>
              </a:ext>
            </a:extLst>
          </p:cNvPr>
          <p:cNvSpPr/>
          <p:nvPr/>
        </p:nvSpPr>
        <p:spPr>
          <a:xfrm>
            <a:off x="335733" y="3714768"/>
            <a:ext cx="1333269" cy="1310964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CF66C6F-A023-4916-AE52-6A55E7B58026}"/>
              </a:ext>
            </a:extLst>
          </p:cNvPr>
          <p:cNvSpPr/>
          <p:nvPr/>
        </p:nvSpPr>
        <p:spPr>
          <a:xfrm>
            <a:off x="407398" y="1205105"/>
            <a:ext cx="1333269" cy="1310964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0B08D62-0244-405E-AB3A-7F965F549934}"/>
              </a:ext>
            </a:extLst>
          </p:cNvPr>
          <p:cNvSpPr/>
          <p:nvPr/>
        </p:nvSpPr>
        <p:spPr>
          <a:xfrm>
            <a:off x="8682361" y="5585059"/>
            <a:ext cx="3197742" cy="50361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8E01427-5CA7-423E-B435-FF92E5652046}"/>
              </a:ext>
            </a:extLst>
          </p:cNvPr>
          <p:cNvSpPr/>
          <p:nvPr/>
        </p:nvSpPr>
        <p:spPr>
          <a:xfrm>
            <a:off x="3891332" y="4069413"/>
            <a:ext cx="417771" cy="50361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8845E62-F250-4BD6-993F-1CF9FEF79EC5}"/>
              </a:ext>
            </a:extLst>
          </p:cNvPr>
          <p:cNvSpPr/>
          <p:nvPr/>
        </p:nvSpPr>
        <p:spPr>
          <a:xfrm>
            <a:off x="3891333" y="1789410"/>
            <a:ext cx="525570" cy="59413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8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0F53E-F62A-744B-9864-ACD1CDDBE1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cap="all" dirty="0"/>
              <a:t>Design team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1AD7C-2D43-5240-A491-1040F7625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8913" y="1946233"/>
            <a:ext cx="9161196" cy="2860545"/>
          </a:xfrm>
        </p:spPr>
        <p:txBody>
          <a:bodyPr/>
          <a:lstStyle/>
          <a:p>
            <a:r>
              <a:rPr lang="en-US" b="1" dirty="0"/>
              <a:t>SVPA Architects </a:t>
            </a:r>
            <a:r>
              <a:rPr lang="en-US" dirty="0"/>
              <a:t>– Senior Architect Josh Ridgely, AIA</a:t>
            </a:r>
          </a:p>
          <a:p>
            <a:r>
              <a:rPr lang="en-US" b="1" dirty="0"/>
              <a:t>WSKF Architects </a:t>
            </a:r>
            <a:r>
              <a:rPr lang="en-US" dirty="0"/>
              <a:t>– Fire Station Consultant, Rick Kuhl, RA, MBA</a:t>
            </a:r>
          </a:p>
          <a:p>
            <a:r>
              <a:rPr lang="en-US" b="1" dirty="0"/>
              <a:t>City of Des Moines </a:t>
            </a:r>
            <a:r>
              <a:rPr lang="en-US" dirty="0"/>
              <a:t>– </a:t>
            </a:r>
          </a:p>
          <a:p>
            <a:r>
              <a:rPr lang="en-US" dirty="0"/>
              <a:t>Facilities Director Jim Hoff, Project Engineer Tim Brady</a:t>
            </a:r>
          </a:p>
          <a:p>
            <a:r>
              <a:rPr lang="en-US" b="1" dirty="0"/>
              <a:t>Des Moines Fire </a:t>
            </a:r>
            <a:r>
              <a:rPr lang="en-US" dirty="0"/>
              <a:t>– Fire Station Committee</a:t>
            </a:r>
          </a:p>
          <a:p>
            <a:r>
              <a:rPr lang="en-US" dirty="0"/>
              <a:t>Asst. Chief Percy Coleman, Fire Marshal Jonathan Lund, Captains Dave Leever &amp; Chad Smeins, Lieutenant Tim Nemmers, Sr. Medic Laura Lyons, Engineer Jeff Watson,                   Firefighter Stacia Swanson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071223-DD25-9146-8F99-D4AE87B2CFB0}"/>
              </a:ext>
            </a:extLst>
          </p:cNvPr>
          <p:cNvCxnSpPr/>
          <p:nvPr/>
        </p:nvCxnSpPr>
        <p:spPr>
          <a:xfrm flipH="1">
            <a:off x="10317892" y="1754659"/>
            <a:ext cx="14622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7D97D93-4C98-4032-92D8-A0BDA5CFD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92" y="483104"/>
            <a:ext cx="2539014" cy="13880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8335E3-91B7-4CBC-9620-61ECBC11C0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24" y="4667475"/>
            <a:ext cx="2467632" cy="10133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70170D-56C3-4D08-8DBB-CACB110479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350702" y="2278138"/>
            <a:ext cx="2238236" cy="193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2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80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0F53E-F62A-744B-9864-ACD1CDDBE1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cap="all" dirty="0"/>
              <a:t>Project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1AD7C-2D43-5240-A491-1040F7625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946233"/>
            <a:ext cx="11780109" cy="2860545"/>
          </a:xfrm>
        </p:spPr>
        <p:txBody>
          <a:bodyPr/>
          <a:lstStyle/>
          <a:p>
            <a:pPr algn="l"/>
            <a:r>
              <a:rPr lang="en-US" b="1" dirty="0"/>
              <a:t>points of emphasis for the design of fire station 11: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 station that embraces wellness and fitness initiatives including, but not limited to: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reducing preventable injuries through facility design,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cancer prevention (isolation and mitigation of contaminants),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workout and fitness space,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ambient conditions, and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individual sleep spaces;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 station that maximizes efficiency for “turn-out” times by: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reducing impediments between call notification and apparatus “in-route” status, and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reduces travel distances between frequently occupied areas of the station and the apparatus locations;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 efficient and effective classroom training space.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071223-DD25-9146-8F99-D4AE87B2CFB0}"/>
              </a:ext>
            </a:extLst>
          </p:cNvPr>
          <p:cNvCxnSpPr/>
          <p:nvPr/>
        </p:nvCxnSpPr>
        <p:spPr>
          <a:xfrm flipH="1">
            <a:off x="10317892" y="1754659"/>
            <a:ext cx="14622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697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723AFA-8077-4FC7-B14D-405CAE9151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16"/>
          <a:stretch/>
        </p:blipFill>
        <p:spPr>
          <a:xfrm>
            <a:off x="150918" y="1162987"/>
            <a:ext cx="8780018" cy="4908022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9262EDA2-A82F-E747-8C8A-25750B4BD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806" y="863602"/>
            <a:ext cx="7838303" cy="729693"/>
          </a:xfrm>
        </p:spPr>
        <p:txBody>
          <a:bodyPr>
            <a:normAutofit fontScale="90000"/>
          </a:bodyPr>
          <a:lstStyle/>
          <a:p>
            <a:r>
              <a:rPr lang="en-US" dirty="0"/>
              <a:t>Code </a:t>
            </a:r>
            <a:br>
              <a:rPr lang="en-US" dirty="0"/>
            </a:br>
            <a:r>
              <a:rPr lang="en-US" dirty="0"/>
              <a:t>Compliance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58546100-EAF7-334C-A128-9CA84E881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1805" y="1946233"/>
            <a:ext cx="7838304" cy="2860545"/>
          </a:xfrm>
        </p:spPr>
        <p:txBody>
          <a:bodyPr/>
          <a:lstStyle/>
          <a:p>
            <a:r>
              <a:rPr lang="en-US" cap="all" dirty="0"/>
              <a:t>Business</a:t>
            </a:r>
          </a:p>
          <a:p>
            <a:r>
              <a:rPr lang="en-US" cap="all" dirty="0"/>
              <a:t>Storage</a:t>
            </a:r>
          </a:p>
          <a:p>
            <a:r>
              <a:rPr lang="en-US" cap="all" dirty="0"/>
              <a:t>residential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1F4630-4382-5842-9BFA-F82FCD28CC32}"/>
              </a:ext>
            </a:extLst>
          </p:cNvPr>
          <p:cNvCxnSpPr/>
          <p:nvPr/>
        </p:nvCxnSpPr>
        <p:spPr>
          <a:xfrm flipH="1">
            <a:off x="10317892" y="1754659"/>
            <a:ext cx="14622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432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9262EDA2-A82F-E747-8C8A-25750B4BD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805" y="840259"/>
            <a:ext cx="7838303" cy="729693"/>
          </a:xfrm>
        </p:spPr>
        <p:txBody>
          <a:bodyPr>
            <a:normAutofit fontScale="90000"/>
          </a:bodyPr>
          <a:lstStyle/>
          <a:p>
            <a:r>
              <a:rPr lang="en-US" dirty="0"/>
              <a:t>Station </a:t>
            </a:r>
            <a:br>
              <a:rPr lang="en-US" dirty="0"/>
            </a:br>
            <a:r>
              <a:rPr lang="en-US" dirty="0"/>
              <a:t>Functionality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58546100-EAF7-334C-A128-9CA84E881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1805" y="1946233"/>
            <a:ext cx="7838304" cy="2860545"/>
          </a:xfrm>
        </p:spPr>
        <p:txBody>
          <a:bodyPr/>
          <a:lstStyle/>
          <a:p>
            <a:r>
              <a:rPr lang="en-US" cap="all" dirty="0"/>
              <a:t>Living spaces</a:t>
            </a:r>
          </a:p>
          <a:p>
            <a:pPr marL="800100" lvl="1" indent="-342900" algn="r">
              <a:buFont typeface="Arial" panose="020B0604020202020204" pitchFamily="34" charset="0"/>
              <a:buChar char="•"/>
            </a:pPr>
            <a:r>
              <a:rPr lang="en-US" sz="1800" cap="all" dirty="0"/>
              <a:t>Kitchen</a:t>
            </a:r>
          </a:p>
          <a:p>
            <a:pPr marL="800100" lvl="1" indent="-342900" algn="r">
              <a:buFont typeface="Arial" panose="020B0604020202020204" pitchFamily="34" charset="0"/>
              <a:buChar char="•"/>
            </a:pPr>
            <a:r>
              <a:rPr lang="en-US" sz="1800" cap="all" dirty="0"/>
              <a:t>Day room</a:t>
            </a:r>
          </a:p>
          <a:p>
            <a:pPr marL="800100" lvl="1" indent="-342900" algn="r">
              <a:buFont typeface="Arial" panose="020B0604020202020204" pitchFamily="34" charset="0"/>
              <a:buChar char="•"/>
            </a:pPr>
            <a:r>
              <a:rPr lang="en-US" sz="1800" cap="all" dirty="0"/>
              <a:t>Sleeping</a:t>
            </a:r>
          </a:p>
          <a:p>
            <a:pPr marL="800100" lvl="1" indent="-342900" algn="r">
              <a:buFont typeface="Arial" panose="020B0604020202020204" pitchFamily="34" charset="0"/>
              <a:buChar char="•"/>
            </a:pPr>
            <a:r>
              <a:rPr lang="en-US" sz="1800" cap="all" dirty="0"/>
              <a:t>Fitness</a:t>
            </a:r>
          </a:p>
          <a:p>
            <a:r>
              <a:rPr lang="en-US" cap="all" dirty="0"/>
              <a:t>Work spaces</a:t>
            </a:r>
          </a:p>
          <a:p>
            <a:pPr marL="800100" lvl="1" indent="-342900" algn="r">
              <a:buFont typeface="Arial" panose="020B0604020202020204" pitchFamily="34" charset="0"/>
              <a:buChar char="•"/>
            </a:pPr>
            <a:r>
              <a:rPr lang="en-US" sz="1800" cap="all" dirty="0"/>
              <a:t>Report room</a:t>
            </a:r>
          </a:p>
          <a:p>
            <a:pPr marL="800100" lvl="1" indent="-342900" algn="r">
              <a:buFont typeface="Arial" panose="020B0604020202020204" pitchFamily="34" charset="0"/>
              <a:buChar char="•"/>
            </a:pPr>
            <a:r>
              <a:rPr lang="en-US" sz="1800" cap="all" dirty="0"/>
              <a:t>Training</a:t>
            </a:r>
          </a:p>
          <a:p>
            <a:pPr lvl="0"/>
            <a:r>
              <a:rPr lang="en-US" cap="all" dirty="0">
                <a:solidFill>
                  <a:prstClr val="white">
                    <a:lumMod val="50000"/>
                  </a:prstClr>
                </a:solidFill>
              </a:rPr>
              <a:t>separated spaces</a:t>
            </a:r>
          </a:p>
          <a:p>
            <a:pPr marL="1257300" lvl="2" indent="-342900" algn="r">
              <a:buFont typeface="Arial" panose="020B0604020202020204" pitchFamily="34" charset="0"/>
              <a:buChar char="•"/>
            </a:pPr>
            <a:r>
              <a:rPr lang="en-US" cap="all" dirty="0"/>
              <a:t>Apparatus bay</a:t>
            </a:r>
          </a:p>
          <a:p>
            <a:pPr marL="1257300" lvl="2" indent="-342900" algn="r">
              <a:buFont typeface="Arial" panose="020B0604020202020204" pitchFamily="34" charset="0"/>
              <a:buChar char="•"/>
            </a:pPr>
            <a:r>
              <a:rPr lang="en-US" cap="all" dirty="0"/>
              <a:t>Extraction</a:t>
            </a:r>
          </a:p>
          <a:p>
            <a:pPr marL="1257300" lvl="2" indent="-342900" algn="r">
              <a:buFont typeface="Arial" panose="020B0604020202020204" pitchFamily="34" charset="0"/>
              <a:buChar char="•"/>
            </a:pPr>
            <a:r>
              <a:rPr lang="en-US" cap="all" dirty="0"/>
              <a:t>Decon areas</a:t>
            </a:r>
          </a:p>
          <a:p>
            <a:pPr lvl="1" algn="r"/>
            <a:endParaRPr lang="en-US" cap="all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1F4630-4382-5842-9BFA-F82FCD28CC32}"/>
              </a:ext>
            </a:extLst>
          </p:cNvPr>
          <p:cNvCxnSpPr/>
          <p:nvPr/>
        </p:nvCxnSpPr>
        <p:spPr>
          <a:xfrm flipH="1">
            <a:off x="10317892" y="1754659"/>
            <a:ext cx="14622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BC50F94D-45C9-4C86-96AA-E5CD5E2BAF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02" t="8245" r="17284" b="8776"/>
          <a:stretch/>
        </p:blipFill>
        <p:spPr>
          <a:xfrm>
            <a:off x="790113" y="181024"/>
            <a:ext cx="7483875" cy="589757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C3FAA2C-F9E5-4684-97B8-7962E0968B75}"/>
              </a:ext>
            </a:extLst>
          </p:cNvPr>
          <p:cNvSpPr/>
          <p:nvPr/>
        </p:nvSpPr>
        <p:spPr>
          <a:xfrm>
            <a:off x="6033116" y="2459116"/>
            <a:ext cx="962487" cy="1140300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4EC65AF-1928-4272-8304-542941E4FEAF}"/>
              </a:ext>
            </a:extLst>
          </p:cNvPr>
          <p:cNvSpPr/>
          <p:nvPr/>
        </p:nvSpPr>
        <p:spPr>
          <a:xfrm>
            <a:off x="5997605" y="3666478"/>
            <a:ext cx="997999" cy="675785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A41B228-E5C1-486D-BDC4-A8B1DBA91163}"/>
              </a:ext>
            </a:extLst>
          </p:cNvPr>
          <p:cNvSpPr/>
          <p:nvPr/>
        </p:nvSpPr>
        <p:spPr>
          <a:xfrm>
            <a:off x="1247372" y="3818878"/>
            <a:ext cx="1118587" cy="1207363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41B3D52-CD0E-4834-8D33-DDD8530D7728}"/>
              </a:ext>
            </a:extLst>
          </p:cNvPr>
          <p:cNvSpPr/>
          <p:nvPr/>
        </p:nvSpPr>
        <p:spPr>
          <a:xfrm>
            <a:off x="4847207" y="4579377"/>
            <a:ext cx="2876366" cy="1207363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AD5F901-FE84-4699-A06B-50D30F48C10E}"/>
              </a:ext>
            </a:extLst>
          </p:cNvPr>
          <p:cNvSpPr/>
          <p:nvPr/>
        </p:nvSpPr>
        <p:spPr>
          <a:xfrm>
            <a:off x="8887347" y="1886651"/>
            <a:ext cx="2982098" cy="1712761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059906F-905B-4E73-BD15-63029C1156A3}"/>
              </a:ext>
            </a:extLst>
          </p:cNvPr>
          <p:cNvSpPr/>
          <p:nvPr/>
        </p:nvSpPr>
        <p:spPr>
          <a:xfrm>
            <a:off x="9046346" y="3666478"/>
            <a:ext cx="2823099" cy="1020932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9D0A4C8-64C5-48B7-8D45-82722124B71D}"/>
              </a:ext>
            </a:extLst>
          </p:cNvPr>
          <p:cNvSpPr/>
          <p:nvPr/>
        </p:nvSpPr>
        <p:spPr>
          <a:xfrm>
            <a:off x="4873841" y="806744"/>
            <a:ext cx="825624" cy="1020932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FF48327-A92F-44B2-AEB0-5612FA1F7FA9}"/>
              </a:ext>
            </a:extLst>
          </p:cNvPr>
          <p:cNvSpPr/>
          <p:nvPr/>
        </p:nvSpPr>
        <p:spPr>
          <a:xfrm>
            <a:off x="6033116" y="779400"/>
            <a:ext cx="1166674" cy="1020932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877B8E5-67FD-45E9-BE6C-B7EF71145A5A}"/>
              </a:ext>
            </a:extLst>
          </p:cNvPr>
          <p:cNvSpPr/>
          <p:nvPr/>
        </p:nvSpPr>
        <p:spPr>
          <a:xfrm>
            <a:off x="8438284" y="4738200"/>
            <a:ext cx="3431161" cy="134039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C267D27-1517-4E30-AAFB-A0FF506F81A1}"/>
              </a:ext>
            </a:extLst>
          </p:cNvPr>
          <p:cNvSpPr/>
          <p:nvPr/>
        </p:nvSpPr>
        <p:spPr>
          <a:xfrm>
            <a:off x="1223666" y="2200750"/>
            <a:ext cx="1075651" cy="161812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1A6E89C-5863-49A0-81AC-895A9D10D8EF}"/>
              </a:ext>
            </a:extLst>
          </p:cNvPr>
          <p:cNvSpPr/>
          <p:nvPr/>
        </p:nvSpPr>
        <p:spPr>
          <a:xfrm>
            <a:off x="4900872" y="2663971"/>
            <a:ext cx="932437" cy="162354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6D22C60-AEF3-4BAE-97DB-5572108EE1D6}"/>
              </a:ext>
            </a:extLst>
          </p:cNvPr>
          <p:cNvSpPr/>
          <p:nvPr/>
        </p:nvSpPr>
        <p:spPr>
          <a:xfrm>
            <a:off x="2299318" y="1395717"/>
            <a:ext cx="2624090" cy="363052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61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4" grpId="0" animBg="1"/>
      <p:bldP spid="4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365CE-3C34-4F31-B01D-39E1ED3867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HVAC Design – </a:t>
            </a:r>
            <a:br>
              <a:rPr lang="en-US" dirty="0"/>
            </a:br>
            <a:r>
              <a:rPr lang="en-US" dirty="0"/>
              <a:t>Apparatus Return &amp; Exit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821C39-856F-4B78-88B4-6F41C8A7E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3046" y="1569952"/>
            <a:ext cx="7838304" cy="286054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Minimum constant ventilation </a:t>
            </a:r>
          </a:p>
          <a:p>
            <a:r>
              <a:rPr lang="en-US" dirty="0"/>
              <a:t>(negative pressure)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Beam detection for integrated </a:t>
            </a:r>
          </a:p>
          <a:p>
            <a:r>
              <a:rPr lang="en-US" dirty="0"/>
              <a:t>exhaust purge upon return (180 seconds)</a:t>
            </a:r>
          </a:p>
          <a:p>
            <a:pPr marL="800100" lvl="1" indent="-342900" algn="r">
              <a:buFont typeface="Arial" panose="020B0604020202020204" pitchFamily="34" charset="0"/>
              <a:buChar char="•"/>
            </a:pPr>
            <a:r>
              <a:rPr lang="en-US" dirty="0"/>
              <a:t>	low air intake, high exhaust location</a:t>
            </a:r>
          </a:p>
          <a:p>
            <a:pPr marL="1257300" lvl="2" indent="-342900" algn="r">
              <a:buFont typeface="Arial" panose="020B0604020202020204" pitchFamily="34" charset="0"/>
              <a:buChar char="•"/>
            </a:pPr>
            <a:r>
              <a:rPr lang="en-US" dirty="0"/>
              <a:t>purge options for small engine checks</a:t>
            </a:r>
          </a:p>
          <a:p>
            <a:pPr marL="1257300" lvl="2" indent="-342900" algn="r">
              <a:buFont typeface="Arial" panose="020B0604020202020204" pitchFamily="34" charset="0"/>
              <a:buChar char="•"/>
            </a:pPr>
            <a:r>
              <a:rPr lang="en-US" dirty="0"/>
              <a:t>gas detection purge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Track mounted direct capture exhaust</a:t>
            </a:r>
          </a:p>
          <a:p>
            <a:pPr marL="800100" lvl="1" indent="-342900" algn="r">
              <a:buFont typeface="Arial" panose="020B0604020202020204" pitchFamily="34" charset="0"/>
              <a:buChar char="•"/>
            </a:pPr>
            <a:r>
              <a:rPr lang="en-US" dirty="0"/>
              <a:t>addresses worst case scenario (engine start)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Positive pressure vestibules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Separate HVAC for living spaces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44A8F8-5CA9-4FA3-9597-4C2F33693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51" y="415215"/>
            <a:ext cx="4733346" cy="560252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26BF88-D252-4025-A523-CD5717AEEEC4}"/>
              </a:ext>
            </a:extLst>
          </p:cNvPr>
          <p:cNvSpPr/>
          <p:nvPr/>
        </p:nvSpPr>
        <p:spPr>
          <a:xfrm>
            <a:off x="6096000" y="4353822"/>
            <a:ext cx="5835588" cy="80636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0EE212-0F16-4EBF-8C18-E6695E1CEB0F}"/>
              </a:ext>
            </a:extLst>
          </p:cNvPr>
          <p:cNvSpPr/>
          <p:nvPr/>
        </p:nvSpPr>
        <p:spPr>
          <a:xfrm rot="16200000">
            <a:off x="787959" y="2333188"/>
            <a:ext cx="2228097" cy="29604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03BEAF1-57B1-4E1F-BAB0-CAE1F1807FAC}"/>
              </a:ext>
            </a:extLst>
          </p:cNvPr>
          <p:cNvSpPr/>
          <p:nvPr/>
        </p:nvSpPr>
        <p:spPr>
          <a:xfrm rot="16200000">
            <a:off x="1877489" y="2333188"/>
            <a:ext cx="2228097" cy="29604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623FD72-9B60-4169-A867-73673B3A4549}"/>
              </a:ext>
            </a:extLst>
          </p:cNvPr>
          <p:cNvSpPr/>
          <p:nvPr/>
        </p:nvSpPr>
        <p:spPr>
          <a:xfrm rot="16200000">
            <a:off x="2984537" y="2333188"/>
            <a:ext cx="2228097" cy="29604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63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B100FF-3E78-401B-80C6-8E5DA6011C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r="6481"/>
          <a:stretch/>
        </p:blipFill>
        <p:spPr>
          <a:xfrm>
            <a:off x="88777" y="159842"/>
            <a:ext cx="7936636" cy="5857899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9262EDA2-A82F-E747-8C8A-25750B4BD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4227" y="840259"/>
            <a:ext cx="7838303" cy="729693"/>
          </a:xfrm>
        </p:spPr>
        <p:txBody>
          <a:bodyPr/>
          <a:lstStyle/>
          <a:p>
            <a:r>
              <a:rPr lang="en-US" dirty="0"/>
              <a:t>Hot, warm &amp; cold zones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58546100-EAF7-334C-A128-9CA84E881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9397" y="1946233"/>
            <a:ext cx="3390711" cy="286054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all" dirty="0"/>
              <a:t>Blue areas positively pressurized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all" dirty="0"/>
              <a:t>Purple areas are the positively pressurized vestibules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all" dirty="0"/>
              <a:t>Red areas negatively pressurized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1F4630-4382-5842-9BFA-F82FCD28CC32}"/>
              </a:ext>
            </a:extLst>
          </p:cNvPr>
          <p:cNvCxnSpPr/>
          <p:nvPr/>
        </p:nvCxnSpPr>
        <p:spPr>
          <a:xfrm flipH="1">
            <a:off x="10317892" y="1754659"/>
            <a:ext cx="14622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059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0F53E-F62A-744B-9864-ACD1CDDBE1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cap="all" dirty="0"/>
              <a:t>Decon scenarios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1AD7C-2D43-5240-A491-1040F7625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946233"/>
            <a:ext cx="11780109" cy="2860545"/>
          </a:xfrm>
        </p:spPr>
        <p:txBody>
          <a:bodyPr/>
          <a:lstStyle/>
          <a:p>
            <a:r>
              <a:rPr lang="en-US" b="1" dirty="0"/>
              <a:t>5 primary scenarios considered:</a:t>
            </a:r>
            <a:endParaRPr lang="en-US" dirty="0"/>
          </a:p>
          <a:p>
            <a:pPr lvl="0"/>
            <a:r>
              <a:rPr lang="en-US" dirty="0"/>
              <a:t>EMS – Hand Wash</a:t>
            </a:r>
          </a:p>
          <a:p>
            <a:pPr lvl="0"/>
            <a:r>
              <a:rPr lang="en-US" dirty="0"/>
              <a:t>EMS – Post CPR</a:t>
            </a:r>
          </a:p>
          <a:p>
            <a:pPr lvl="0"/>
            <a:r>
              <a:rPr lang="en-US" dirty="0"/>
              <a:t>Post Fire PPE</a:t>
            </a:r>
          </a:p>
          <a:p>
            <a:pPr lvl="0"/>
            <a:r>
              <a:rPr lang="en-US" dirty="0"/>
              <a:t>Post Fire Chain Saw</a:t>
            </a:r>
          </a:p>
          <a:p>
            <a:pPr lvl="0"/>
            <a:r>
              <a:rPr lang="en-US" dirty="0"/>
              <a:t>SCBA Replenish</a:t>
            </a:r>
          </a:p>
          <a:p>
            <a:r>
              <a:rPr lang="en-US" dirty="0"/>
              <a:t> 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071223-DD25-9146-8F99-D4AE87B2CFB0}"/>
              </a:ext>
            </a:extLst>
          </p:cNvPr>
          <p:cNvCxnSpPr/>
          <p:nvPr/>
        </p:nvCxnSpPr>
        <p:spPr>
          <a:xfrm flipH="1">
            <a:off x="10317892" y="1754659"/>
            <a:ext cx="14622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118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9262EDA2-A82F-E747-8C8A-25750B4BD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805" y="840259"/>
            <a:ext cx="7838303" cy="729693"/>
          </a:xfrm>
        </p:spPr>
        <p:txBody>
          <a:bodyPr/>
          <a:lstStyle/>
          <a:p>
            <a:r>
              <a:rPr lang="en-US" dirty="0"/>
              <a:t>Post Fire Decon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58546100-EAF7-334C-A128-9CA84E881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1805" y="1998727"/>
            <a:ext cx="7838304" cy="286054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all" dirty="0"/>
              <a:t>Process must </a:t>
            </a:r>
          </a:p>
          <a:p>
            <a:r>
              <a:rPr lang="en-US" cap="all" dirty="0"/>
              <a:t>make sense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all" dirty="0"/>
              <a:t>Design must </a:t>
            </a:r>
          </a:p>
          <a:p>
            <a:r>
              <a:rPr lang="en-US" cap="all" dirty="0"/>
              <a:t>reinforce </a:t>
            </a:r>
          </a:p>
          <a:p>
            <a:r>
              <a:rPr lang="en-US" cap="all" dirty="0"/>
              <a:t>Desired procedures</a:t>
            </a:r>
          </a:p>
          <a:p>
            <a:r>
              <a:rPr lang="en-US" cap="all" dirty="0"/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1F4630-4382-5842-9BFA-F82FCD28CC32}"/>
              </a:ext>
            </a:extLst>
          </p:cNvPr>
          <p:cNvCxnSpPr/>
          <p:nvPr/>
        </p:nvCxnSpPr>
        <p:spPr>
          <a:xfrm flipH="1">
            <a:off x="10317892" y="1754659"/>
            <a:ext cx="14622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E78E175-4C09-43D3-8906-FF2F8744C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53" y="302362"/>
            <a:ext cx="7448704" cy="571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82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E93E46-9443-4D91-A3D0-492333A606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545" t="21412" r="2700" b="17683"/>
          <a:stretch/>
        </p:blipFill>
        <p:spPr>
          <a:xfrm>
            <a:off x="435006" y="145559"/>
            <a:ext cx="6214369" cy="5872182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9262EDA2-A82F-E747-8C8A-25750B4BD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806" y="789947"/>
            <a:ext cx="7838303" cy="729693"/>
          </a:xfrm>
        </p:spPr>
        <p:txBody>
          <a:bodyPr/>
          <a:lstStyle/>
          <a:p>
            <a:r>
              <a:rPr lang="en-US" dirty="0"/>
              <a:t>Gross Decon &amp; Extraction 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58546100-EAF7-334C-A128-9CA84E881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1805" y="1946233"/>
            <a:ext cx="7838304" cy="286054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all" dirty="0"/>
              <a:t>6’ x 6’ Gross decon shower</a:t>
            </a:r>
          </a:p>
          <a:p>
            <a:pPr marL="800100" lvl="1" indent="-342900" algn="r">
              <a:buFont typeface="Arial" panose="020B0604020202020204" pitchFamily="34" charset="0"/>
              <a:buChar char="•"/>
            </a:pPr>
            <a:r>
              <a:rPr lang="en-US" cap="all" dirty="0"/>
              <a:t>Two-stage drain, compressed air, shower wand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all" dirty="0"/>
              <a:t>Three compartment sink </a:t>
            </a:r>
          </a:p>
          <a:p>
            <a:r>
              <a:rPr lang="en-US" cap="all" dirty="0"/>
              <a:t>with drying rack </a:t>
            </a:r>
          </a:p>
          <a:p>
            <a:pPr marL="800100" lvl="1" indent="-342900" algn="r">
              <a:buFont typeface="Arial" panose="020B0604020202020204" pitchFamily="34" charset="0"/>
              <a:buChar char="•"/>
            </a:pPr>
            <a:r>
              <a:rPr lang="en-US" cap="all" dirty="0"/>
              <a:t>for scba and facepieces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all" dirty="0"/>
              <a:t>Extractor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all" dirty="0"/>
              <a:t>Entrance to gear storage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1F4630-4382-5842-9BFA-F82FCD28CC32}"/>
              </a:ext>
            </a:extLst>
          </p:cNvPr>
          <p:cNvCxnSpPr/>
          <p:nvPr/>
        </p:nvCxnSpPr>
        <p:spPr>
          <a:xfrm flipH="1">
            <a:off x="10317892" y="1754659"/>
            <a:ext cx="14622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C4027EF-6ED8-40CA-ABF5-A46483E18B25}"/>
              </a:ext>
            </a:extLst>
          </p:cNvPr>
          <p:cNvSpPr/>
          <p:nvPr/>
        </p:nvSpPr>
        <p:spPr>
          <a:xfrm>
            <a:off x="5530788" y="1946233"/>
            <a:ext cx="6249321" cy="79696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7D8E4E5-3F4B-44A6-88F1-6A341BB7869B}"/>
              </a:ext>
            </a:extLst>
          </p:cNvPr>
          <p:cNvSpPr/>
          <p:nvPr/>
        </p:nvSpPr>
        <p:spPr>
          <a:xfrm rot="2655902">
            <a:off x="3789405" y="2934773"/>
            <a:ext cx="729329" cy="66068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B860DF-8C1E-4515-B97E-095B6AC9FAC6}"/>
              </a:ext>
            </a:extLst>
          </p:cNvPr>
          <p:cNvSpPr/>
          <p:nvPr/>
        </p:nvSpPr>
        <p:spPr>
          <a:xfrm>
            <a:off x="6986726" y="2683166"/>
            <a:ext cx="4945783" cy="1294028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CBCF5FC-9042-454F-9D4C-368BE947E06F}"/>
              </a:ext>
            </a:extLst>
          </p:cNvPr>
          <p:cNvSpPr/>
          <p:nvPr/>
        </p:nvSpPr>
        <p:spPr>
          <a:xfrm rot="2590086">
            <a:off x="3870250" y="2559193"/>
            <a:ext cx="1361448" cy="351833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FDFCABE-C6F2-49FA-894E-318369081253}"/>
              </a:ext>
            </a:extLst>
          </p:cNvPr>
          <p:cNvSpPr/>
          <p:nvPr/>
        </p:nvSpPr>
        <p:spPr>
          <a:xfrm>
            <a:off x="9401452" y="3977193"/>
            <a:ext cx="2531057" cy="44480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0318D66-B93D-4AD1-830E-A02116300215}"/>
              </a:ext>
            </a:extLst>
          </p:cNvPr>
          <p:cNvSpPr/>
          <p:nvPr/>
        </p:nvSpPr>
        <p:spPr>
          <a:xfrm rot="2706306">
            <a:off x="3644837" y="2803237"/>
            <a:ext cx="315036" cy="35044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DA347CF9-AE45-4FFC-9DCA-7DD72335ECB3}"/>
              </a:ext>
            </a:extLst>
          </p:cNvPr>
          <p:cNvSpPr/>
          <p:nvPr/>
        </p:nvSpPr>
        <p:spPr>
          <a:xfrm rot="2840029">
            <a:off x="2991918" y="2472163"/>
            <a:ext cx="379967" cy="542073"/>
          </a:xfrm>
          <a:prstGeom prst="downArrow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2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5096</TotalTime>
  <Words>607</Words>
  <Application>Microsoft Macintosh PowerPoint</Application>
  <PresentationFormat>Widescreen</PresentationFormat>
  <Paragraphs>158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Organizational Level Changes Station Design &amp; Procedures</vt:lpstr>
      <vt:lpstr>Project goals</vt:lpstr>
      <vt:lpstr>Code  Compliance</vt:lpstr>
      <vt:lpstr>Station  Functionality</vt:lpstr>
      <vt:lpstr>HVAC Design –  Apparatus Return &amp; Exit</vt:lpstr>
      <vt:lpstr>Hot, warm &amp; cold zones</vt:lpstr>
      <vt:lpstr>Decon scenarios</vt:lpstr>
      <vt:lpstr>Post Fire Decon</vt:lpstr>
      <vt:lpstr>Gross Decon &amp; Extraction </vt:lpstr>
      <vt:lpstr>Medium Decon</vt:lpstr>
      <vt:lpstr>Medium Decon Room</vt:lpstr>
      <vt:lpstr>Other Health &amp; Wellness  Design Features</vt:lpstr>
      <vt:lpstr>Design team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Keven Rojecki</cp:lastModifiedBy>
  <cp:revision>66</cp:revision>
  <cp:lastPrinted>2021-11-03T23:55:00Z</cp:lastPrinted>
  <dcterms:created xsi:type="dcterms:W3CDTF">2019-01-18T23:45:39Z</dcterms:created>
  <dcterms:modified xsi:type="dcterms:W3CDTF">2021-11-03T23:55:14Z</dcterms:modified>
</cp:coreProperties>
</file>