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2" r:id="rId2"/>
    <p:sldId id="560" r:id="rId3"/>
    <p:sldId id="561" r:id="rId4"/>
    <p:sldId id="256" r:id="rId5"/>
    <p:sldId id="554" r:id="rId6"/>
    <p:sldId id="564" r:id="rId7"/>
    <p:sldId id="548" r:id="rId8"/>
    <p:sldId id="549" r:id="rId9"/>
    <p:sldId id="312" r:id="rId10"/>
    <p:sldId id="565" r:id="rId11"/>
    <p:sldId id="551" r:id="rId12"/>
    <p:sldId id="562" r:id="rId13"/>
    <p:sldId id="563" r:id="rId14"/>
    <p:sldId id="566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031"/>
    <a:srgbClr val="F47422"/>
    <a:srgbClr val="779F8A"/>
    <a:srgbClr val="F1B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52" autoAdjust="0"/>
    <p:restoredTop sz="74353" autoAdjust="0"/>
  </p:normalViewPr>
  <p:slideViewPr>
    <p:cSldViewPr snapToGrid="0" snapToObjects="1">
      <p:cViewPr varScale="1">
        <p:scale>
          <a:sx n="82" d="100"/>
          <a:sy n="82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074C53-4DEE-6046-A201-99F0B7A3A5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9F0C4-2CF4-C44A-AD32-D54244925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1E276-C6D6-1347-AE40-DAC42B2B8FAC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0DF7B-C961-4B4D-9408-2A359A9156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E89F0-FA5C-D945-A4CB-62D87FCCEC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821E-86F8-5640-B0DA-A193E7131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2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638E-5034-454A-BB5D-7C8BBFFE0B10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FD40B-D1B9-1B42-BC08-86B2F5538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5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FD40B-D1B9-1B42-BC08-86B2F55382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7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Ottawa is also analyzing samples for pre- and post- fire mutagenicity analyses and pre- and post-fire DNA damage analyses. This data they are hoping to use for the IARC reevaluation.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FD40B-D1B9-1B42-BC08-86B2F55382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7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NIOSH Wet </a:t>
            </a:r>
            <a:r>
              <a:rPr lang="en-US" dirty="0" err="1"/>
              <a:t>decon</a:t>
            </a:r>
            <a:r>
              <a:rPr lang="en-US" dirty="0"/>
              <a:t> can remove up to 85%, dry brush is 23%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E559D-2ACA-4EE9-B65E-1ACCD042CE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NIOSH Wet </a:t>
            </a:r>
            <a:r>
              <a:rPr lang="en-US" dirty="0" err="1"/>
              <a:t>decon</a:t>
            </a:r>
            <a:r>
              <a:rPr lang="en-US" dirty="0"/>
              <a:t> can remove up to 85%, dry brush is 23%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E559D-2ACA-4EE9-B65E-1ACCD042CE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FD40B-D1B9-1B42-BC08-86B2F55382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1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FD40B-D1B9-1B42-BC08-86B2F55382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4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664B7-E9E0-7442-838D-18F3815B6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23BCB9-7F86-604D-8D98-976DBAB13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736" y="1805353"/>
            <a:ext cx="8967204" cy="1441939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>
            <a:lvl1pPr algn="ctr">
              <a:defRPr sz="480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2178E5-B4FB-F549-A329-52931A13B7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8737" y="3420858"/>
            <a:ext cx="8967204" cy="8815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F47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3FFE0-DF3E-9B44-9838-59B83AACBB0E}"/>
              </a:ext>
            </a:extLst>
          </p:cNvPr>
          <p:cNvSpPr txBox="1"/>
          <p:nvPr userDrawn="1"/>
        </p:nvSpPr>
        <p:spPr>
          <a:xfrm>
            <a:off x="660399" y="6366932"/>
            <a:ext cx="4157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rgbClr val="015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Firefighter Cancer Symposium</a:t>
            </a:r>
          </a:p>
        </p:txBody>
      </p:sp>
    </p:spTree>
    <p:extLst>
      <p:ext uri="{BB962C8B-B14F-4D97-AF65-F5344CB8AC3E}">
        <p14:creationId xmlns:p14="http://schemas.microsoft.com/office/powerpoint/2010/main" val="128561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C1DE95-6CA7-864D-9537-6AFC6FBF3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09EACB-4A67-BB44-8019-68258280A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05" y="840259"/>
            <a:ext cx="7838303" cy="72969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1CED6-A57C-684D-A590-92B688EFD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41805" y="1946233"/>
            <a:ext cx="7838304" cy="28605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88C03-2702-794D-ABF4-7F95BE6B9690}"/>
              </a:ext>
            </a:extLst>
          </p:cNvPr>
          <p:cNvSpPr txBox="1"/>
          <p:nvPr userDrawn="1"/>
        </p:nvSpPr>
        <p:spPr>
          <a:xfrm>
            <a:off x="5884640" y="6333066"/>
            <a:ext cx="408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rgbClr val="015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Firefighter Cancer Symposium</a:t>
            </a:r>
          </a:p>
        </p:txBody>
      </p:sp>
    </p:spTree>
    <p:extLst>
      <p:ext uri="{BB962C8B-B14F-4D97-AF65-F5344CB8AC3E}">
        <p14:creationId xmlns:p14="http://schemas.microsoft.com/office/powerpoint/2010/main" val="161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D6C7E8-5535-E140-8945-521377725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D66FC-A739-634F-86A2-B240B2B1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5762764"/>
            <a:ext cx="5189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03D6DC-9068-6E47-AB44-82C7DFB17D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F26E88-DD9F-3D4A-A4AA-FD1CF3C7E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05" y="840259"/>
            <a:ext cx="7838303" cy="72969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698ACD4-1190-764F-BA26-4355307F76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41805" y="1946233"/>
            <a:ext cx="7838304" cy="28605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D271E-6C1C-A546-B913-04C1D3889039}"/>
              </a:ext>
            </a:extLst>
          </p:cNvPr>
          <p:cNvSpPr txBox="1"/>
          <p:nvPr userDrawn="1"/>
        </p:nvSpPr>
        <p:spPr>
          <a:xfrm>
            <a:off x="5884640" y="6333066"/>
            <a:ext cx="408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rgbClr val="015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Firefighter Cancer Symposium</a:t>
            </a:r>
          </a:p>
        </p:txBody>
      </p:sp>
    </p:spTree>
    <p:extLst>
      <p:ext uri="{BB962C8B-B14F-4D97-AF65-F5344CB8AC3E}">
        <p14:creationId xmlns:p14="http://schemas.microsoft.com/office/powerpoint/2010/main" val="83820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E635DB-FD9C-B84E-9C2E-4700ED4E5A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D66FC-A739-634F-86A2-B240B2B1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5762764"/>
            <a:ext cx="5189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03D6DC-9068-6E47-AB44-82C7DFB17D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D3579-72F3-5347-A676-B6C2B63D1649}"/>
              </a:ext>
            </a:extLst>
          </p:cNvPr>
          <p:cNvSpPr txBox="1"/>
          <p:nvPr userDrawn="1"/>
        </p:nvSpPr>
        <p:spPr>
          <a:xfrm>
            <a:off x="660399" y="6366932"/>
            <a:ext cx="4157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rgbClr val="015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Firefighter Cancer Symposium</a:t>
            </a:r>
          </a:p>
        </p:txBody>
      </p:sp>
    </p:spTree>
    <p:extLst>
      <p:ext uri="{BB962C8B-B14F-4D97-AF65-F5344CB8AC3E}">
        <p14:creationId xmlns:p14="http://schemas.microsoft.com/office/powerpoint/2010/main" val="370633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59" y="1097280"/>
            <a:ext cx="11261562" cy="4669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342900" algn="l" defTabSz="685800" rtl="0" eaLnBrk="0" fontAlgn="base" latinLnBrk="0" hangingPunct="0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aseline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458788">
              <a:defRPr sz="24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57300" indent="0">
              <a:buNone/>
              <a:defRPr sz="20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Bulleted item</a:t>
            </a:r>
          </a:p>
          <a:p>
            <a:pPr marL="685800" marR="0" lvl="1" indent="-342900" algn="l" defTabSz="685800" rtl="0" eaLnBrk="0" fontAlgn="base" latinLnBrk="0" hangingPunct="0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Bulleted item</a:t>
            </a:r>
          </a:p>
          <a:p>
            <a:pPr marL="1257300" marR="0" lvl="2" indent="-342900" algn="l" defTabSz="685800" rtl="0" eaLnBrk="0" fontAlgn="base" latinLnBrk="0" hangingPunct="0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Bulleted item </a:t>
            </a:r>
          </a:p>
          <a:p>
            <a:pPr marL="1600200" marR="0" lvl="3" indent="-342900" algn="l" defTabSz="685800" rtl="0" eaLnBrk="0" fontAlgn="base" latinLnBrk="0" hangingPunct="0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Bulleted item </a:t>
            </a:r>
          </a:p>
          <a:p>
            <a:pPr lvl="2"/>
            <a:endParaRPr lang="en-US" altLang="en-US" dirty="0"/>
          </a:p>
          <a:p>
            <a:pPr lvl="1"/>
            <a:endParaRPr lang="en-US" altLang="en-US" dirty="0"/>
          </a:p>
          <a:p>
            <a:pPr marL="514350" marR="0" lvl="1" indent="-171450" algn="l" defTabSz="6858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0" y="45720"/>
            <a:ext cx="12192000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5840" y="6309359"/>
            <a:ext cx="6400800" cy="338328"/>
          </a:xfrm>
          <a:prstGeom prst="rect">
            <a:avLst/>
          </a:prstGeom>
        </p:spPr>
        <p:txBody>
          <a:bodyPr anchor="t" anchorCtr="0"/>
          <a:lstStyle>
            <a:lvl1pPr>
              <a:defRPr sz="1600" b="1">
                <a:solidFill>
                  <a:srgbClr val="7B5229"/>
                </a:solidFill>
              </a:defRPr>
            </a:lvl1pPr>
          </a:lstStyle>
          <a:p>
            <a:pPr>
              <a:defRPr/>
            </a:pPr>
            <a:r>
              <a:rPr lang="en-US"/>
              <a:t>My Presentation/Course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9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6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9" r:id="rId2"/>
    <p:sldLayoutId id="2147483660" r:id="rId3"/>
    <p:sldLayoutId id="2147483667" r:id="rId4"/>
    <p:sldLayoutId id="214748367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694ECA-BC86-4738-8C4F-43BF8C4E9320}"/>
              </a:ext>
            </a:extLst>
          </p:cNvPr>
          <p:cNvSpPr txBox="1">
            <a:spLocks/>
          </p:cNvSpPr>
          <p:nvPr/>
        </p:nvSpPr>
        <p:spPr>
          <a:xfrm>
            <a:off x="1612398" y="2577518"/>
            <a:ext cx="8967204" cy="1441939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Cancer in the Fire Service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AACF27-5BF5-47BA-8E9F-9D75A4CC739A}"/>
              </a:ext>
            </a:extLst>
          </p:cNvPr>
          <p:cNvSpPr txBox="1">
            <a:spLocks/>
          </p:cNvSpPr>
          <p:nvPr/>
        </p:nvSpPr>
        <p:spPr>
          <a:xfrm>
            <a:off x="1612398" y="4049337"/>
            <a:ext cx="8967204" cy="88151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474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/>
              <a:t>Patrick Morrison</a:t>
            </a:r>
          </a:p>
          <a:p>
            <a:r>
              <a:rPr lang="en-US" sz="2000" cap="all" dirty="0"/>
              <a:t>Assistant to the General President for Occupational Health, Safety and Medicine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1DADCC-3548-4550-9EC2-28682968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136" y="1394750"/>
            <a:ext cx="1767728" cy="17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4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199" y="532562"/>
            <a:ext cx="7512909" cy="729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200" dirty="0"/>
              <a:t>ORGANIZATIONAL EFFORTS TO REDUCE EXPOSURE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05A2B-6DBD-489D-B825-48650803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03915"/>
            <a:ext cx="1158340" cy="115834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662300E-C408-4BD4-A8A5-41CCEAEBF4B4}"/>
              </a:ext>
            </a:extLst>
          </p:cNvPr>
          <p:cNvSpPr txBox="1">
            <a:spLocks/>
          </p:cNvSpPr>
          <p:nvPr/>
        </p:nvSpPr>
        <p:spPr>
          <a:xfrm>
            <a:off x="741787" y="1612491"/>
            <a:ext cx="6350198" cy="286054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Cancer prevention SOP’s/SOG’s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Contamination prevention measures for vehicles and fire stations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Stations outfitted with diesel exhaust capture systems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Fire Department wellness, fitness and nutrition programs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B79361-C2B4-41D6-A5DE-A4306E237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6" t="19382" r="20469" b="23830"/>
          <a:stretch/>
        </p:blipFill>
        <p:spPr>
          <a:xfrm>
            <a:off x="6994886" y="1690594"/>
            <a:ext cx="1756460" cy="2430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8CDC1B-7770-4AA3-85D4-31977993E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50" b="26086"/>
          <a:stretch/>
        </p:blipFill>
        <p:spPr>
          <a:xfrm>
            <a:off x="8427331" y="2379066"/>
            <a:ext cx="3607180" cy="2276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6C925E-5878-41F3-9543-6D19E7AD36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889"/>
          <a:stretch/>
        </p:blipFill>
        <p:spPr>
          <a:xfrm>
            <a:off x="6767970" y="4478934"/>
            <a:ext cx="5266541" cy="15331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B7D7F1-D56E-453B-A3C4-ED7C24C87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0510" y="1309601"/>
            <a:ext cx="1756461" cy="1448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269057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DEEF43-65CA-4333-926E-618B63D2A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5155" y="532326"/>
            <a:ext cx="7838303" cy="729693"/>
          </a:xfrm>
        </p:spPr>
        <p:txBody>
          <a:bodyPr/>
          <a:lstStyle/>
          <a:p>
            <a:r>
              <a:rPr lang="en-US" dirty="0"/>
              <a:t>PRESUMPTIVE LEGISLATION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1A5A96-C44E-4917-9FD5-04DF9AB7D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048" y="2219654"/>
            <a:ext cx="4684202" cy="286054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Presumptions in     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41 States and            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12 Province/Territory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Benefit eligibility in  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7 States and          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1 Province/ Territory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C4FC3-0862-496A-A613-3AD3F8B7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0625" r="52625" b="14062"/>
          <a:stretch/>
        </p:blipFill>
        <p:spPr>
          <a:xfrm>
            <a:off x="4832297" y="1559268"/>
            <a:ext cx="4827958" cy="43681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F46A42-1EEE-4C76-8691-5C0CDCF2AFEE}"/>
              </a:ext>
            </a:extLst>
          </p:cNvPr>
          <p:cNvGrpSpPr/>
          <p:nvPr/>
        </p:nvGrpSpPr>
        <p:grpSpPr>
          <a:xfrm>
            <a:off x="9660255" y="3992033"/>
            <a:ext cx="2461958" cy="1754326"/>
            <a:chOff x="9743443" y="982133"/>
            <a:chExt cx="2461958" cy="17543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365D94-0190-4C55-A120-C73FAE8F5329}"/>
                </a:ext>
              </a:extLst>
            </p:cNvPr>
            <p:cNvSpPr/>
            <p:nvPr/>
          </p:nvSpPr>
          <p:spPr>
            <a:xfrm>
              <a:off x="9743443" y="982133"/>
              <a:ext cx="221562" cy="30480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F751AC-DF07-4CD5-A71B-6CE5DC9B629A}"/>
                </a:ext>
              </a:extLst>
            </p:cNvPr>
            <p:cNvSpPr txBox="1"/>
            <p:nvPr/>
          </p:nvSpPr>
          <p:spPr>
            <a:xfrm>
              <a:off x="9973588" y="982133"/>
              <a:ext cx="223181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Presumption</a:t>
              </a:r>
            </a:p>
            <a:p>
              <a:endParaRPr lang="en-US" dirty="0"/>
            </a:p>
            <a:p>
              <a:r>
                <a:rPr lang="en-US" dirty="0"/>
                <a:t>Benefit Eligibility</a:t>
              </a:r>
            </a:p>
            <a:p>
              <a:endParaRPr lang="en-US" dirty="0"/>
            </a:p>
            <a:p>
              <a:r>
                <a:rPr lang="en-US" dirty="0"/>
                <a:t>No Presumption or Benefit Eligibility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B5AEFD-87D9-4D95-936C-DBF43BFE6C4F}"/>
                </a:ext>
              </a:extLst>
            </p:cNvPr>
            <p:cNvSpPr/>
            <p:nvPr/>
          </p:nvSpPr>
          <p:spPr>
            <a:xfrm>
              <a:off x="9754175" y="1511459"/>
              <a:ext cx="208268" cy="304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9BD84-72A1-4707-8739-F40109388D75}"/>
                </a:ext>
              </a:extLst>
            </p:cNvPr>
            <p:cNvSpPr/>
            <p:nvPr/>
          </p:nvSpPr>
          <p:spPr>
            <a:xfrm>
              <a:off x="9752026" y="2219654"/>
              <a:ext cx="221562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E20B19-1111-4562-9773-FAD7BEF1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0" y="122729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8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1F4630-4382-5842-9BFA-F82FCD28CC32}"/>
              </a:ext>
            </a:extLst>
          </p:cNvPr>
          <p:cNvCxnSpPr/>
          <p:nvPr/>
        </p:nvCxnSpPr>
        <p:spPr>
          <a:xfrm flipH="1">
            <a:off x="10317892" y="1754659"/>
            <a:ext cx="14622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5EC69-C71B-4C32-AA22-DF45B3368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505" y="1061940"/>
            <a:ext cx="7062645" cy="495580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C85D6F8-DC9B-4A48-AACE-3D18DBE28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92" y="837062"/>
            <a:ext cx="11368216" cy="7296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Firefighter Cancer Registry Act of 2018 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366C4-27B6-47DF-923F-73F8842BA81A}"/>
              </a:ext>
            </a:extLst>
          </p:cNvPr>
          <p:cNvSpPr txBox="1"/>
          <p:nvPr/>
        </p:nvSpPr>
        <p:spPr>
          <a:xfrm>
            <a:off x="10039350" y="1569952"/>
            <a:ext cx="1962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CE416B-4C22-4177-89DA-95605CB5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0395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0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E351F-A0D3-4156-B529-9544D535A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05" y="311939"/>
            <a:ext cx="7838303" cy="729693"/>
          </a:xfrm>
        </p:spPr>
        <p:txBody>
          <a:bodyPr/>
          <a:lstStyle/>
          <a:p>
            <a:r>
              <a:rPr lang="en-US" dirty="0"/>
              <a:t>IAFF’s LEGISLATIVE EFFORTS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E4024A-24CF-4201-878A-D0921A9B5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761" y="1276275"/>
            <a:ext cx="10906348" cy="2860545"/>
          </a:xfrm>
        </p:spPr>
        <p:txBody>
          <a:bodyPr/>
          <a:lstStyle/>
          <a:p>
            <a:pPr algn="l"/>
            <a:r>
              <a:rPr lang="en-US" dirty="0"/>
              <a:t>Flame Retardants</a:t>
            </a:r>
          </a:p>
          <a:p>
            <a:pPr marL="752475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H.R. 2647 / S. 1341, Safer Occupancy Furniture Flammability Act (SOFFA)</a:t>
            </a:r>
          </a:p>
          <a:p>
            <a:pPr marL="1320800" lvl="1"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Reduces use of toxic flame retardants by adopting a modern smolder flammability test standard </a:t>
            </a:r>
          </a:p>
          <a:p>
            <a:pPr marL="0" lvl="1" algn="l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Per-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Polyfuloroalkyl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substances (PFAS)</a:t>
            </a:r>
          </a:p>
          <a:p>
            <a:pPr marL="752475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FAA Reauthorization Act of 2018:  Airports no longer required to use PFAS-laden foam</a:t>
            </a:r>
          </a:p>
          <a:p>
            <a:pPr marL="752475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Protecting Military Firefighters from PFAS Act:  Blood testing for DoD fire fighters</a:t>
            </a:r>
          </a:p>
          <a:p>
            <a:pPr marL="752475" lvl="1" indent="-342900" algn="l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Okeo-Tex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100 (PPE third party testing) </a:t>
            </a:r>
          </a:p>
          <a:p>
            <a:pPr marL="0" lvl="1" algn="l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Asbestos</a:t>
            </a:r>
          </a:p>
          <a:p>
            <a:pPr marL="792163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H.R. 1603 / S. 717, The Alan Reinstein Ban Asbestos Now Act</a:t>
            </a:r>
          </a:p>
          <a:p>
            <a:pPr marL="1320800" lvl="1"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Bans the manufacture, import, processing and distribution of asbestos</a:t>
            </a:r>
          </a:p>
          <a:p>
            <a:pPr marL="1320800" lvl="1"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9575" lvl="1" algn="l"/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spcAft>
                <a:spcPts val="18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4F8FC-6DA5-4163-B169-EBC06422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8" y="117935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E351F-A0D3-4156-B529-9544D535A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4645" y="311093"/>
            <a:ext cx="7838303" cy="729693"/>
          </a:xfrm>
        </p:spPr>
        <p:txBody>
          <a:bodyPr/>
          <a:lstStyle/>
          <a:p>
            <a:r>
              <a:rPr lang="en-US" dirty="0"/>
              <a:t>IAFF PARTNERSHIPS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E4024A-24CF-4201-878A-D0921A9B5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52" y="835587"/>
            <a:ext cx="11093896" cy="2730831"/>
          </a:xfrm>
        </p:spPr>
        <p:txBody>
          <a:bodyPr/>
          <a:lstStyle/>
          <a:p>
            <a:pPr algn="l"/>
            <a:endParaRPr lang="en-US" dirty="0"/>
          </a:p>
          <a:p>
            <a:pPr algn="ctr"/>
            <a:r>
              <a:rPr lang="en-US" sz="2800" b="1" u="sng" dirty="0"/>
              <a:t>American Cancer Society MOU</a:t>
            </a:r>
          </a:p>
          <a:p>
            <a:pPr algn="ctr">
              <a:lnSpc>
                <a:spcPct val="50000"/>
              </a:lnSpc>
              <a:spcBef>
                <a:spcPts val="0"/>
              </a:spcBef>
            </a:pPr>
            <a:endParaRPr lang="en-US" sz="2800" b="1" u="sng" dirty="0"/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The IAFF and ACS will collaborate together to make cancer resources more readily available through these projects: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Fire fighter specific cancer prevention programs and resources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Fire fighter specific patient support programs</a:t>
            </a:r>
          </a:p>
          <a:p>
            <a:pPr marL="457200" indent="-457200" algn="ctr">
              <a:buFont typeface="+mj-lt"/>
              <a:buAutoNum type="arabicPeriod"/>
            </a:pPr>
            <a:endParaRPr lang="en-US" b="1" u="sng" dirty="0">
              <a:latin typeface="+mn-lt"/>
            </a:endParaRPr>
          </a:p>
          <a:p>
            <a:pPr algn="ctr"/>
            <a:r>
              <a:rPr lang="en-US" sz="2800" b="1" u="sng" dirty="0"/>
              <a:t>Fire Fighter Cancer Support Network</a:t>
            </a:r>
          </a:p>
          <a:p>
            <a:pPr algn="ctr">
              <a:lnSpc>
                <a:spcPct val="50000"/>
              </a:lnSpc>
              <a:spcBef>
                <a:spcPts val="0"/>
              </a:spcBef>
            </a:pPr>
            <a:endParaRPr lang="en-US" sz="2800" b="1" u="sng" dirty="0"/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IAFF and FFCSN will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collaborate together to share ideas and conduct research to ensure the most current information is reaching fire fighters.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We will create a fire fighter cancer awareness month.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lvl="1" algn="l">
              <a:spcAft>
                <a:spcPts val="18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4F8FC-6DA5-4163-B169-EBC06422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48" y="117935"/>
            <a:ext cx="1158340" cy="11583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EF55FC-8801-49B6-904E-53CD63713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4" t="29056" r="19333" b="31347"/>
          <a:stretch/>
        </p:blipFill>
        <p:spPr>
          <a:xfrm>
            <a:off x="2328325" y="1040786"/>
            <a:ext cx="1126401" cy="745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9BB87-C9C6-4940-92AA-C0A446E9E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108" y="3771617"/>
            <a:ext cx="893417" cy="8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80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CE61EE-E62E-6145-8A6C-6F107AD51983}"/>
              </a:ext>
            </a:extLst>
          </p:cNvPr>
          <p:cNvSpPr txBox="1">
            <a:spLocks/>
          </p:cNvSpPr>
          <p:nvPr/>
        </p:nvSpPr>
        <p:spPr>
          <a:xfrm>
            <a:off x="3941805" y="840259"/>
            <a:ext cx="7838303" cy="7296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262EDA2-A82F-E747-8C8A-25750B4B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05" y="840259"/>
            <a:ext cx="7838303" cy="729693"/>
          </a:xfrm>
        </p:spPr>
        <p:txBody>
          <a:bodyPr/>
          <a:lstStyle/>
          <a:p>
            <a:r>
              <a:rPr lang="en-US" dirty="0"/>
              <a:t>SCOPE OF THE PROBLEM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8546100-EAF7-334C-A128-9CA84E881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" y="1946233"/>
            <a:ext cx="11303859" cy="2860545"/>
          </a:xfrm>
        </p:spPr>
        <p:txBody>
          <a:bodyPr/>
          <a:lstStyle/>
          <a:p>
            <a:r>
              <a:rPr lang="en-US" cap="all" dirty="0"/>
              <a:t>IAFF FALLEN FIRE FIGHTER MEMORIAL AND </a:t>
            </a:r>
            <a:r>
              <a:rPr lang="en-US" cap="all" dirty="0" err="1"/>
              <a:t>loDD</a:t>
            </a:r>
            <a:r>
              <a:rPr lang="en-US" cap="all" dirty="0"/>
              <a:t> DATABASE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1F4630-4382-5842-9BFA-F82FCD28CC32}"/>
              </a:ext>
            </a:extLst>
          </p:cNvPr>
          <p:cNvCxnSpPr/>
          <p:nvPr/>
        </p:nvCxnSpPr>
        <p:spPr>
          <a:xfrm flipH="1">
            <a:off x="10317892" y="1754659"/>
            <a:ext cx="14622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B3F8906-F7B8-47F7-A6B2-12FBCA87F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33" y="2451272"/>
            <a:ext cx="11882134" cy="35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2612E-18D0-4C01-BA0C-16F8A7A5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3" y="137050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0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F53E-F62A-744B-9864-ACD1CDDBE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05" y="405957"/>
            <a:ext cx="7583445" cy="729693"/>
          </a:xfrm>
        </p:spPr>
        <p:txBody>
          <a:bodyPr>
            <a:normAutofit/>
          </a:bodyPr>
          <a:lstStyle/>
          <a:p>
            <a:r>
              <a:rPr lang="en-US" cap="all" dirty="0"/>
              <a:t>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1AD7C-2D43-5240-A491-1040F7625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877" y="2098111"/>
            <a:ext cx="5893658" cy="2860545"/>
          </a:xfrm>
        </p:spPr>
        <p:txBody>
          <a:bodyPr/>
          <a:lstStyle/>
          <a:p>
            <a:pPr algn="l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Key Studies:</a:t>
            </a:r>
            <a:endParaRPr lang="en-US" sz="3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7525" lvl="0" indent="-45720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LeMasters</a:t>
            </a: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Meta-Analysis</a:t>
            </a:r>
          </a:p>
          <a:p>
            <a:pPr marL="517525" lvl="0" indent="-45720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NIOSH Study</a:t>
            </a:r>
            <a:endParaRPr lang="en-US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517525" lvl="0" indent="-45720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Nordic Study</a:t>
            </a:r>
          </a:p>
          <a:p>
            <a:pPr marL="517525" lvl="0" indent="-45720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Jalilian</a:t>
            </a: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Meta-Analysis</a:t>
            </a:r>
          </a:p>
          <a:p>
            <a:pPr marL="517525" lvl="0" indent="-45720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l"/>
            <a:endParaRPr lang="en-US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071223-DD25-9146-8F99-D4AE87B2CFB0}"/>
              </a:ext>
            </a:extLst>
          </p:cNvPr>
          <p:cNvCxnSpPr/>
          <p:nvPr/>
        </p:nvCxnSpPr>
        <p:spPr>
          <a:xfrm flipH="1">
            <a:off x="10317892" y="1754659"/>
            <a:ext cx="14622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Steve\AppData\Local\Temp\SNAGHTMLb287f7.PNG">
            <a:extLst>
              <a:ext uri="{FF2B5EF4-FFF2-40B4-BE49-F238E27FC236}">
                <a16:creationId xmlns:a16="http://schemas.microsoft.com/office/drawing/2014/main" id="{8BA0E01E-054A-4023-AA6F-5219C5DDF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65" y="1430249"/>
            <a:ext cx="5150874" cy="25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Steve\AppData\Local\Temp\SNAGHTMLb3b406.PNG">
            <a:extLst>
              <a:ext uri="{FF2B5EF4-FFF2-40B4-BE49-F238E27FC236}">
                <a16:creationId xmlns:a16="http://schemas.microsoft.com/office/drawing/2014/main" id="{743886BC-1ABE-4048-8984-ECA7ACA4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65" y="2725520"/>
            <a:ext cx="4974144" cy="22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Steve\AppData\Local\Temp\SNAGHTMLb52c70.PNG">
            <a:extLst>
              <a:ext uri="{FF2B5EF4-FFF2-40B4-BE49-F238E27FC236}">
                <a16:creationId xmlns:a16="http://schemas.microsoft.com/office/drawing/2014/main" id="{E0530F1D-8E6B-457C-AB65-A36765760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6"/>
          <a:stretch/>
        </p:blipFill>
        <p:spPr bwMode="auto">
          <a:xfrm>
            <a:off x="6956127" y="3842088"/>
            <a:ext cx="5079712" cy="17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EF5B4-5A66-4DE2-AE7C-BE730CF41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0" y="134483"/>
            <a:ext cx="1158340" cy="1158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E8E826-005D-444A-A88F-6B70997E21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32" t="22205" r="65906" b="57612"/>
          <a:stretch/>
        </p:blipFill>
        <p:spPr>
          <a:xfrm>
            <a:off x="6761873" y="4786959"/>
            <a:ext cx="5023536" cy="1295610"/>
          </a:xfrm>
          <a:custGeom>
            <a:avLst/>
            <a:gdLst>
              <a:gd name="connsiteX0" fmla="*/ 0 w 5832925"/>
              <a:gd name="connsiteY0" fmla="*/ 0 h 1504358"/>
              <a:gd name="connsiteX1" fmla="*/ 5679213 w 5832925"/>
              <a:gd name="connsiteY1" fmla="*/ 0 h 1504358"/>
              <a:gd name="connsiteX2" fmla="*/ 5674636 w 5832925"/>
              <a:gd name="connsiteY2" fmla="*/ 11173 h 1504358"/>
              <a:gd name="connsiteX3" fmla="*/ 5671495 w 5832925"/>
              <a:gd name="connsiteY3" fmla="*/ 37593 h 1504358"/>
              <a:gd name="connsiteX4" fmla="*/ 5720670 w 5832925"/>
              <a:gd name="connsiteY4" fmla="*/ 50055 h 1504358"/>
              <a:gd name="connsiteX5" fmla="*/ 5673852 w 5832925"/>
              <a:gd name="connsiteY5" fmla="*/ 69591 h 1504358"/>
              <a:gd name="connsiteX6" fmla="*/ 5616931 w 5832925"/>
              <a:gd name="connsiteY6" fmla="*/ 170299 h 1504358"/>
              <a:gd name="connsiteX7" fmla="*/ 5748457 w 5832925"/>
              <a:gd name="connsiteY7" fmla="*/ 208864 h 1504358"/>
              <a:gd name="connsiteX8" fmla="*/ 5813630 w 5832925"/>
              <a:gd name="connsiteY8" fmla="*/ 220148 h 1504358"/>
              <a:gd name="connsiteX9" fmla="*/ 5767992 w 5832925"/>
              <a:gd name="connsiteY9" fmla="*/ 255682 h 1504358"/>
              <a:gd name="connsiteX10" fmla="*/ 5642360 w 5832925"/>
              <a:gd name="connsiteY10" fmla="*/ 297110 h 1504358"/>
              <a:gd name="connsiteX11" fmla="*/ 5663073 w 5832925"/>
              <a:gd name="connsiteY11" fmla="*/ 359926 h 1504358"/>
              <a:gd name="connsiteX12" fmla="*/ 5714606 w 5832925"/>
              <a:gd name="connsiteY12" fmla="*/ 404386 h 1504358"/>
              <a:gd name="connsiteX13" fmla="*/ 5671325 w 5832925"/>
              <a:gd name="connsiteY13" fmla="*/ 471917 h 1504358"/>
              <a:gd name="connsiteX14" fmla="*/ 5608509 w 5832925"/>
              <a:gd name="connsiteY14" fmla="*/ 492631 h 1504358"/>
              <a:gd name="connsiteX15" fmla="*/ 5658863 w 5832925"/>
              <a:gd name="connsiteY15" fmla="*/ 521092 h 1504358"/>
              <a:gd name="connsiteX16" fmla="*/ 5745929 w 5832925"/>
              <a:gd name="connsiteY16" fmla="*/ 611191 h 1504358"/>
              <a:gd name="connsiteX17" fmla="*/ 5699112 w 5832925"/>
              <a:gd name="connsiteY17" fmla="*/ 630726 h 1504358"/>
              <a:gd name="connsiteX18" fmla="*/ 5721004 w 5832925"/>
              <a:gd name="connsiteY18" fmla="*/ 709541 h 1504358"/>
              <a:gd name="connsiteX19" fmla="*/ 5627370 w 5832925"/>
              <a:gd name="connsiteY19" fmla="*/ 748611 h 1504358"/>
              <a:gd name="connsiteX20" fmla="*/ 5683618 w 5832925"/>
              <a:gd name="connsiteY20" fmla="*/ 857066 h 1504358"/>
              <a:gd name="connsiteX21" fmla="*/ 5674692 w 5832925"/>
              <a:gd name="connsiteY21" fmla="*/ 954237 h 1504358"/>
              <a:gd name="connsiteX22" fmla="*/ 5694227 w 5832925"/>
              <a:gd name="connsiteY22" fmla="*/ 1001055 h 1504358"/>
              <a:gd name="connsiteX23" fmla="*/ 5798471 w 5832925"/>
              <a:gd name="connsiteY23" fmla="*/ 1105972 h 1504358"/>
              <a:gd name="connsiteX24" fmla="*/ 5818006 w 5832925"/>
              <a:gd name="connsiteY24" fmla="*/ 1152790 h 1504358"/>
              <a:gd name="connsiteX25" fmla="*/ 5755189 w 5832925"/>
              <a:gd name="connsiteY25" fmla="*/ 1173504 h 1504358"/>
              <a:gd name="connsiteX26" fmla="*/ 5676375 w 5832925"/>
              <a:gd name="connsiteY26" fmla="*/ 1195397 h 1504358"/>
              <a:gd name="connsiteX27" fmla="*/ 5729086 w 5832925"/>
              <a:gd name="connsiteY27" fmla="*/ 1255855 h 1504358"/>
              <a:gd name="connsiteX28" fmla="*/ 5667449 w 5832925"/>
              <a:gd name="connsiteY28" fmla="*/ 1292567 h 1504358"/>
              <a:gd name="connsiteX29" fmla="*/ 5573814 w 5832925"/>
              <a:gd name="connsiteY29" fmla="*/ 1331638 h 1504358"/>
              <a:gd name="connsiteX30" fmla="*/ 5641345 w 5832925"/>
              <a:gd name="connsiteY30" fmla="*/ 1374919 h 1504358"/>
              <a:gd name="connsiteX31" fmla="*/ 5690521 w 5832925"/>
              <a:gd name="connsiteY31" fmla="*/ 1387381 h 1504358"/>
              <a:gd name="connsiteX32" fmla="*/ 5742053 w 5832925"/>
              <a:gd name="connsiteY32" fmla="*/ 1431841 h 1504358"/>
              <a:gd name="connsiteX33" fmla="*/ 5809584 w 5832925"/>
              <a:gd name="connsiteY33" fmla="*/ 1475123 h 1504358"/>
              <a:gd name="connsiteX34" fmla="*/ 5827801 w 5832925"/>
              <a:gd name="connsiteY34" fmla="*/ 1497466 h 1504358"/>
              <a:gd name="connsiteX35" fmla="*/ 5832925 w 5832925"/>
              <a:gd name="connsiteY35" fmla="*/ 1504358 h 1504358"/>
              <a:gd name="connsiteX36" fmla="*/ 0 w 5832925"/>
              <a:gd name="connsiteY36" fmla="*/ 1504358 h 150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32925" h="1504358">
                <a:moveTo>
                  <a:pt x="0" y="0"/>
                </a:moveTo>
                <a:lnTo>
                  <a:pt x="5679213" y="0"/>
                </a:lnTo>
                <a:lnTo>
                  <a:pt x="5674636" y="11173"/>
                </a:lnTo>
                <a:cubicBezTo>
                  <a:pt x="5673589" y="19980"/>
                  <a:pt x="5673571" y="29398"/>
                  <a:pt x="5671495" y="37593"/>
                </a:cubicBezTo>
                <a:cubicBezTo>
                  <a:pt x="5687886" y="41747"/>
                  <a:pt x="5719428" y="33191"/>
                  <a:pt x="5720670" y="50055"/>
                </a:cubicBezTo>
                <a:cubicBezTo>
                  <a:pt x="5721913" y="66920"/>
                  <a:pt x="5688381" y="60938"/>
                  <a:pt x="5673852" y="69591"/>
                </a:cubicBezTo>
                <a:cubicBezTo>
                  <a:pt x="5613044" y="105810"/>
                  <a:pt x="5628957" y="100834"/>
                  <a:pt x="5616931" y="170299"/>
                </a:cubicBezTo>
                <a:cubicBezTo>
                  <a:pt x="5660447" y="184092"/>
                  <a:pt x="5703638" y="199557"/>
                  <a:pt x="5748457" y="208864"/>
                </a:cubicBezTo>
                <a:cubicBezTo>
                  <a:pt x="5770044" y="213347"/>
                  <a:pt x="5791906" y="216387"/>
                  <a:pt x="5813630" y="220148"/>
                </a:cubicBezTo>
                <a:cubicBezTo>
                  <a:pt x="5798418" y="231992"/>
                  <a:pt x="5784557" y="245816"/>
                  <a:pt x="5767992" y="255682"/>
                </a:cubicBezTo>
                <a:cubicBezTo>
                  <a:pt x="5736405" y="274496"/>
                  <a:pt x="5672334" y="288784"/>
                  <a:pt x="5642360" y="297110"/>
                </a:cubicBezTo>
                <a:cubicBezTo>
                  <a:pt x="5649264" y="318048"/>
                  <a:pt x="5650757" y="341638"/>
                  <a:pt x="5663073" y="359926"/>
                </a:cubicBezTo>
                <a:cubicBezTo>
                  <a:pt x="5675746" y="378743"/>
                  <a:pt x="5712939" y="381760"/>
                  <a:pt x="5714606" y="404386"/>
                </a:cubicBezTo>
                <a:cubicBezTo>
                  <a:pt x="5716570" y="431051"/>
                  <a:pt x="5685752" y="449407"/>
                  <a:pt x="5671325" y="471917"/>
                </a:cubicBezTo>
                <a:cubicBezTo>
                  <a:pt x="5650387" y="478821"/>
                  <a:pt x="5613925" y="471259"/>
                  <a:pt x="5608509" y="492631"/>
                </a:cubicBezTo>
                <a:cubicBezTo>
                  <a:pt x="5603773" y="511320"/>
                  <a:pt x="5643185" y="509870"/>
                  <a:pt x="5658863" y="521092"/>
                </a:cubicBezTo>
                <a:cubicBezTo>
                  <a:pt x="5707892" y="556183"/>
                  <a:pt x="5710991" y="566317"/>
                  <a:pt x="5745929" y="611191"/>
                </a:cubicBezTo>
                <a:cubicBezTo>
                  <a:pt x="5730323" y="617702"/>
                  <a:pt x="5703265" y="614334"/>
                  <a:pt x="5699112" y="630726"/>
                </a:cubicBezTo>
                <a:cubicBezTo>
                  <a:pt x="5692414" y="657156"/>
                  <a:pt x="5735179" y="686248"/>
                  <a:pt x="5721004" y="709541"/>
                </a:cubicBezTo>
                <a:cubicBezTo>
                  <a:pt x="5703423" y="738431"/>
                  <a:pt x="5627370" y="748611"/>
                  <a:pt x="5627370" y="748611"/>
                </a:cubicBezTo>
                <a:cubicBezTo>
                  <a:pt x="5743238" y="848576"/>
                  <a:pt x="5772309" y="820057"/>
                  <a:pt x="5683618" y="857066"/>
                </a:cubicBezTo>
                <a:cubicBezTo>
                  <a:pt x="5732719" y="974742"/>
                  <a:pt x="5686227" y="828657"/>
                  <a:pt x="5674692" y="954237"/>
                </a:cubicBezTo>
                <a:cubicBezTo>
                  <a:pt x="5673145" y="971076"/>
                  <a:pt x="5687715" y="985449"/>
                  <a:pt x="5694227" y="1001055"/>
                </a:cubicBezTo>
                <a:cubicBezTo>
                  <a:pt x="5734837" y="1036091"/>
                  <a:pt x="5767579" y="1060102"/>
                  <a:pt x="5798471" y="1105972"/>
                </a:cubicBezTo>
                <a:cubicBezTo>
                  <a:pt x="5807917" y="1119998"/>
                  <a:pt x="5811495" y="1137185"/>
                  <a:pt x="5818006" y="1152790"/>
                </a:cubicBezTo>
                <a:cubicBezTo>
                  <a:pt x="5797067" y="1159695"/>
                  <a:pt x="5776303" y="1167153"/>
                  <a:pt x="5755189" y="1173504"/>
                </a:cubicBezTo>
                <a:cubicBezTo>
                  <a:pt x="5729079" y="1181359"/>
                  <a:pt x="5684613" y="1169405"/>
                  <a:pt x="5676375" y="1195397"/>
                </a:cubicBezTo>
                <a:cubicBezTo>
                  <a:pt x="5668296" y="1220883"/>
                  <a:pt x="5711516" y="1235703"/>
                  <a:pt x="5729086" y="1255855"/>
                </a:cubicBezTo>
                <a:cubicBezTo>
                  <a:pt x="5708541" y="1268093"/>
                  <a:pt x="5688941" y="1282078"/>
                  <a:pt x="5667449" y="1292567"/>
                </a:cubicBezTo>
                <a:cubicBezTo>
                  <a:pt x="5637056" y="1307402"/>
                  <a:pt x="5573814" y="1331638"/>
                  <a:pt x="5573814" y="1331638"/>
                </a:cubicBezTo>
                <a:cubicBezTo>
                  <a:pt x="5596324" y="1346065"/>
                  <a:pt x="5617219" y="1363396"/>
                  <a:pt x="5641345" y="1374919"/>
                </a:cubicBezTo>
                <a:cubicBezTo>
                  <a:pt x="5656604" y="1382208"/>
                  <a:pt x="5675799" y="1379061"/>
                  <a:pt x="5690521" y="1387381"/>
                </a:cubicBezTo>
                <a:cubicBezTo>
                  <a:pt x="5710271" y="1398544"/>
                  <a:pt x="5723790" y="1418383"/>
                  <a:pt x="5742053" y="1431841"/>
                </a:cubicBezTo>
                <a:cubicBezTo>
                  <a:pt x="5763577" y="1447702"/>
                  <a:pt x="5789340" y="1457657"/>
                  <a:pt x="5809584" y="1475123"/>
                </a:cubicBezTo>
                <a:cubicBezTo>
                  <a:pt x="5816883" y="1481420"/>
                  <a:pt x="5822417" y="1489364"/>
                  <a:pt x="5827801" y="1497466"/>
                </a:cubicBezTo>
                <a:lnTo>
                  <a:pt x="5832925" y="1504358"/>
                </a:lnTo>
                <a:lnTo>
                  <a:pt x="0" y="1504358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F838-67C9-8749-BDFD-C7B371F3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3648" y="127865"/>
            <a:ext cx="8736462" cy="729693"/>
          </a:xfrm>
        </p:spPr>
        <p:txBody>
          <a:bodyPr>
            <a:normAutofit fontScale="90000"/>
          </a:bodyPr>
          <a:lstStyle/>
          <a:p>
            <a:r>
              <a:rPr lang="en-US" dirty="0"/>
              <a:t>OCCUPATIONALLY LINKED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FC070-8436-4A4D-856F-7B4EA3C9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648" y="857558"/>
            <a:ext cx="6171643" cy="5212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D9C19-C8F7-44C5-A8F8-D10EAFAB8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0" y="305481"/>
            <a:ext cx="116443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2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6EFE5E-F93B-4E88-ADFD-9BBABCA7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9851" y="268051"/>
            <a:ext cx="9341708" cy="729693"/>
          </a:xfrm>
        </p:spPr>
        <p:txBody>
          <a:bodyPr>
            <a:normAutofit/>
          </a:bodyPr>
          <a:lstStyle/>
          <a:p>
            <a:r>
              <a:rPr lang="en-US" dirty="0"/>
              <a:t>IAFF RESEARCH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2EC1D3-19F9-489C-B8FE-B0FD5BBD1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06" y="1208002"/>
            <a:ext cx="11780109" cy="2860545"/>
          </a:xfrm>
        </p:spPr>
        <p:txBody>
          <a:bodyPr/>
          <a:lstStyle/>
          <a:p>
            <a:pPr algn="ctr"/>
            <a:r>
              <a:rPr lang="en-US" sz="2800" b="1" u="sng" dirty="0"/>
              <a:t>Per/</a:t>
            </a:r>
            <a:r>
              <a:rPr lang="en-US" sz="2800" b="1" u="sng" dirty="0" err="1"/>
              <a:t>Polyflouroalkyl</a:t>
            </a:r>
            <a:r>
              <a:rPr lang="en-US" sz="2800" b="1" u="sng" dirty="0"/>
              <a:t> Substances (PFAS) Blood Study</a:t>
            </a:r>
          </a:p>
          <a:p>
            <a:pPr lvl="1" indent="0" algn="ctr">
              <a:buNone/>
            </a:pPr>
            <a:r>
              <a:rPr lang="en-US" sz="2400" dirty="0"/>
              <a:t>This is a study on the amount of PFAS within fire fighters’ blood to determine if it is greater than the general population. </a:t>
            </a:r>
          </a:p>
          <a:p>
            <a:pPr lvl="1" indent="0" algn="ctr">
              <a:buNone/>
            </a:pPr>
            <a:endParaRPr lang="en-US" sz="2400" dirty="0"/>
          </a:p>
          <a:p>
            <a:pPr algn="ctr"/>
            <a:r>
              <a:rPr lang="en-US" sz="2800" b="1" u="sng" dirty="0"/>
              <a:t>U.S./Canadian Fire Station Flame Retardant and PFAS Dust Study</a:t>
            </a:r>
          </a:p>
          <a:p>
            <a:pPr lvl="1" indent="0" algn="ctr">
              <a:buNone/>
            </a:pPr>
            <a:r>
              <a:rPr lang="en-US" sz="2400" dirty="0"/>
              <a:t>Dust samples from ﬁre stations that were collected have been analyzed for flame retardants and per/</a:t>
            </a:r>
            <a:r>
              <a:rPr lang="en-US" sz="2400" dirty="0" err="1"/>
              <a:t>polyflouroalkyl</a:t>
            </a:r>
            <a:r>
              <a:rPr lang="en-US" sz="2400" dirty="0"/>
              <a:t> substances (PFAS).  </a:t>
            </a:r>
          </a:p>
          <a:p>
            <a:pPr lvl="1" indent="0" algn="ctr">
              <a:buNone/>
            </a:pPr>
            <a:endParaRPr lang="en-US" sz="2400" dirty="0"/>
          </a:p>
          <a:p>
            <a:pPr algn="ctr"/>
            <a:r>
              <a:rPr lang="en-US" sz="2800" b="1" u="sng" dirty="0"/>
              <a:t>Testing Turnout Gear Material for PFAS </a:t>
            </a:r>
          </a:p>
          <a:p>
            <a:pPr lvl="1" indent="0" algn="ctr">
              <a:buNone/>
            </a:pPr>
            <a:r>
              <a:rPr lang="en-US" sz="2400" dirty="0"/>
              <a:t>Select outer shell, thermal barrier and moisture barrier materials will be tested for PFAS chemicals and their amounts. </a:t>
            </a:r>
          </a:p>
          <a:p>
            <a:pPr marL="342900"/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AC1F6-5908-4C8D-A582-8FFC8E49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6" y="106812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1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6EFE5E-F93B-4E88-ADFD-9BBABCA7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9851" y="268051"/>
            <a:ext cx="9341708" cy="729693"/>
          </a:xfrm>
        </p:spPr>
        <p:txBody>
          <a:bodyPr>
            <a:normAutofit/>
          </a:bodyPr>
          <a:lstStyle/>
          <a:p>
            <a:r>
              <a:rPr lang="en-US" dirty="0"/>
              <a:t>IAFF RESEARCH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2EC1D3-19F9-489C-B8FE-B0FD5BBD1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06" y="1265152"/>
            <a:ext cx="11780109" cy="2860545"/>
          </a:xfrm>
        </p:spPr>
        <p:txBody>
          <a:bodyPr/>
          <a:lstStyle/>
          <a:p>
            <a:pPr algn="ctr"/>
            <a:r>
              <a:rPr lang="en-US" sz="2800" b="1" u="sng" dirty="0"/>
              <a:t>University of Miami- Thyroid Study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University of Miami FCI team screened fire fighters at two conferences for thyroid and endocrine system disruptors, screened for skin cancer and collected toenail clippings to analyze for heavy metals. 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  <a:p>
            <a:pPr algn="ctr"/>
            <a:r>
              <a:rPr lang="en-US" sz="2800" b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Arizona Blood Cohort Study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 A prospective study to collect information on fire fighter exposures and other risk factors, while also collecting blood samples to identify precursors to cancer. </a:t>
            </a:r>
          </a:p>
          <a:p>
            <a:pPr lvl="1"/>
            <a:endParaRPr lang="en-US" sz="2400" dirty="0">
              <a:cs typeface="Arial" panose="020B0604020202020204" pitchFamily="34" charset="0"/>
            </a:endParaRPr>
          </a:p>
          <a:p>
            <a:pPr algn="ctr"/>
            <a:r>
              <a:rPr lang="en-US" sz="2800" b="1" u="sng" dirty="0"/>
              <a:t>Ottawa Dermal Decon Study</a:t>
            </a:r>
          </a:p>
          <a:p>
            <a:pPr lvl="1" indent="0" algn="ctr">
              <a:buNone/>
            </a:pPr>
            <a:r>
              <a:rPr lang="en-US" sz="2400" dirty="0"/>
              <a:t>Collected 88 samples and evaluating for PAH metabolite and DNA damage in pre and post firefighting activities</a:t>
            </a:r>
          </a:p>
          <a:p>
            <a:pPr marL="342900"/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AC1F6-5908-4C8D-A582-8FFC8E499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" y="106812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7076E-F36E-479E-A518-4A1AA9F62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0099" y="1374733"/>
            <a:ext cx="3360009" cy="2860545"/>
          </a:xfrm>
        </p:spPr>
        <p:txBody>
          <a:bodyPr/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IARC - Overall Evaluation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Occupational exposure as a firefighter is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possibly carcinogenic to humans       (Group 2B).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03F8F-E968-43C4-A76E-089EA028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23" y="1374733"/>
            <a:ext cx="7596336" cy="4495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2D8665-E673-447E-85B7-A19B45792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0" y="140193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1B8879-008F-4CEF-A031-AEB3A961F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05" y="566731"/>
            <a:ext cx="7838303" cy="729693"/>
          </a:xfrm>
        </p:spPr>
        <p:txBody>
          <a:bodyPr/>
          <a:lstStyle/>
          <a:p>
            <a:r>
              <a:rPr lang="en-US" dirty="0"/>
              <a:t>EXPOSURES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8DD460-12B7-4819-A55A-1E3BC88D2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471" y="1551658"/>
            <a:ext cx="6400800" cy="286054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Carcinogenic chemicals </a:t>
            </a:r>
          </a:p>
          <a:p>
            <a:pPr algn="l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found in smoke include: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Benzene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Chromium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Formaldehyde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Polycyclic Aromatic Hydrocarbons (PAHs)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Flame retardants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PFAS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Asbestos fibers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Diesel engine exhaust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C:\Users\Steve\AppData\Local\Temp\SNAGHTML17e5d34.PNG">
            <a:extLst>
              <a:ext uri="{FF2B5EF4-FFF2-40B4-BE49-F238E27FC236}">
                <a16:creationId xmlns:a16="http://schemas.microsoft.com/office/drawing/2014/main" id="{D7E20074-6C7A-4F05-BB21-F0B5EBE4F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04" y="3125157"/>
            <a:ext cx="4500953" cy="26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CA556-0AA2-465D-9F1B-310547607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7"/>
          <a:stretch/>
        </p:blipFill>
        <p:spPr bwMode="auto">
          <a:xfrm>
            <a:off x="5870717" y="1568439"/>
            <a:ext cx="5900928" cy="128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13665-1087-46CD-B6F3-E91A78983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5" y="139123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5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9451" y="840259"/>
            <a:ext cx="8560658" cy="729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200" dirty="0"/>
              <a:t>PROTECT YOURSELF ON THE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941805" y="1749893"/>
            <a:ext cx="7838304" cy="2860545"/>
          </a:xfrm>
        </p:spPr>
        <p:txBody>
          <a:bodyPr/>
          <a:lstStyle/>
          <a:p>
            <a:pPr lvl="0">
              <a:spcAft>
                <a:spcPts val="1800"/>
              </a:spcAft>
            </a:pPr>
            <a:r>
              <a:rPr lang="en-US" sz="2800" dirty="0"/>
              <a:t>Reduce your exposure by:</a:t>
            </a:r>
          </a:p>
          <a:p>
            <a:pPr lvl="1" algn="r">
              <a:spcAft>
                <a:spcPts val="1800"/>
              </a:spcAft>
            </a:pPr>
            <a:r>
              <a:rPr lang="en-US" sz="2400" dirty="0"/>
              <a:t>Wear your SCBA during all firefighting activities- suppression, overhaul and gross decontamination</a:t>
            </a:r>
          </a:p>
          <a:p>
            <a:pPr lvl="1" algn="r">
              <a:spcAft>
                <a:spcPts val="1800"/>
              </a:spcAft>
            </a:pPr>
            <a:r>
              <a:rPr lang="en-US" sz="2400" dirty="0"/>
              <a:t>On scene gross decontamination and bag gear</a:t>
            </a:r>
          </a:p>
          <a:p>
            <a:pPr lvl="2" algn="r">
              <a:spcAft>
                <a:spcPts val="1800"/>
              </a:spcAft>
            </a:pPr>
            <a:r>
              <a:rPr lang="en-US" sz="2400" dirty="0"/>
              <a:t>Wet </a:t>
            </a:r>
            <a:r>
              <a:rPr lang="en-US" sz="2400" dirty="0" err="1"/>
              <a:t>decon</a:t>
            </a:r>
            <a:r>
              <a:rPr lang="en-US" sz="2400" dirty="0"/>
              <a:t> is preferred</a:t>
            </a:r>
          </a:p>
          <a:p>
            <a:pPr lvl="1" algn="r">
              <a:spcAft>
                <a:spcPts val="1800"/>
              </a:spcAft>
            </a:pPr>
            <a:r>
              <a:rPr lang="en-US" sz="2400" dirty="0"/>
              <a:t>Do not take contaminated gear or tools in the cab</a:t>
            </a:r>
          </a:p>
          <a:p>
            <a:pPr lvl="1" algn="r">
              <a:spcAft>
                <a:spcPts val="1800"/>
              </a:spcAft>
            </a:pPr>
            <a:r>
              <a:rPr lang="en-US" sz="2400" dirty="0"/>
              <a:t>Shower when you return to the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BD10D-8392-4815-87C7-86009DCDA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1" y="1612956"/>
            <a:ext cx="3594442" cy="20218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A28239-9B07-4FE8-8B9C-947775F1A3B7}"/>
              </a:ext>
            </a:extLst>
          </p:cNvPr>
          <p:cNvGrpSpPr/>
          <p:nvPr/>
        </p:nvGrpSpPr>
        <p:grpSpPr>
          <a:xfrm>
            <a:off x="1885951" y="3677834"/>
            <a:ext cx="3390900" cy="2339907"/>
            <a:chOff x="1037205" y="3587269"/>
            <a:chExt cx="4047976" cy="27629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9E212D-39C2-4E3D-8542-C0A8AC09D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3" t="15112" r="16656" b="4313"/>
            <a:stretch/>
          </p:blipFill>
          <p:spPr>
            <a:xfrm>
              <a:off x="1037205" y="3587269"/>
              <a:ext cx="4047976" cy="276294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30D921B-8186-4765-A403-F97B8465522B}"/>
                </a:ext>
              </a:extLst>
            </p:cNvPr>
            <p:cNvSpPr txBox="1"/>
            <p:nvPr/>
          </p:nvSpPr>
          <p:spPr>
            <a:xfrm>
              <a:off x="1984116" y="3959010"/>
              <a:ext cx="717480" cy="369332"/>
            </a:xfrm>
            <a:prstGeom prst="rect">
              <a:avLst/>
            </a:prstGeom>
            <a:solidFill>
              <a:srgbClr val="FA713D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05A2B-6DBD-489D-B825-48650803C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" y="103915"/>
            <a:ext cx="1158340" cy="1158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648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654</Words>
  <Application>Microsoft Macintosh PowerPoint</Application>
  <PresentationFormat>Widescreen</PresentationFormat>
  <Paragraphs>106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Office Theme</vt:lpstr>
      <vt:lpstr>PowerPoint Presentation</vt:lpstr>
      <vt:lpstr>SCOPE OF THE PROBLEM</vt:lpstr>
      <vt:lpstr>RESEARCH</vt:lpstr>
      <vt:lpstr>OCCUPATIONALLY LINKED CANCER</vt:lpstr>
      <vt:lpstr>IAFF RESEARCH PROJECTS</vt:lpstr>
      <vt:lpstr>IAFF RESEARCH PROJECTS</vt:lpstr>
      <vt:lpstr>PowerPoint Presentation</vt:lpstr>
      <vt:lpstr>EXPOSURES</vt:lpstr>
      <vt:lpstr>PROTECT YOURSELF ON THE JOB</vt:lpstr>
      <vt:lpstr>ORGANIZATIONAL EFFORTS TO REDUCE EXPOSURE</vt:lpstr>
      <vt:lpstr>PRESUMPTIVE LEGISLATION</vt:lpstr>
      <vt:lpstr>Firefighter Cancer Registry Act of 2018  </vt:lpstr>
      <vt:lpstr>IAFF’s LEGISLATIVE EFFORTS</vt:lpstr>
      <vt:lpstr>IAFF PARTNERSHIPS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Keven Rojecki</cp:lastModifiedBy>
  <cp:revision>56</cp:revision>
  <cp:lastPrinted>2019-02-07T00:23:02Z</cp:lastPrinted>
  <dcterms:created xsi:type="dcterms:W3CDTF">2019-01-18T23:45:39Z</dcterms:created>
  <dcterms:modified xsi:type="dcterms:W3CDTF">2021-11-04T00:08:04Z</dcterms:modified>
</cp:coreProperties>
</file>